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32399288" cy="43200638"/>
  <p:notesSz cx="6735763" cy="986631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Arial Unicode MS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Arial Unicode MS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Arial Unicode MS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Arial Unicode MS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Arial" panose="020B0604020202020204" pitchFamily="34" charset="0"/>
        <a:ea typeface="Arial Unicode MS" pitchFamily="50" charset="-127"/>
        <a:cs typeface="+mn-cs"/>
      </a:defRPr>
    </a:lvl5pPr>
    <a:lvl6pPr marL="2286000" algn="l" defTabSz="914400" rtl="0" eaLnBrk="1" latinLnBrk="1" hangingPunct="1">
      <a:defRPr kumimoji="1" sz="2800" b="1" kern="1200">
        <a:solidFill>
          <a:schemeClr val="tx1"/>
        </a:solidFill>
        <a:latin typeface="Arial" panose="020B0604020202020204" pitchFamily="34" charset="0"/>
        <a:ea typeface="Arial Unicode MS" pitchFamily="50" charset="-127"/>
        <a:cs typeface="+mn-cs"/>
      </a:defRPr>
    </a:lvl6pPr>
    <a:lvl7pPr marL="2743200" algn="l" defTabSz="914400" rtl="0" eaLnBrk="1" latinLnBrk="1" hangingPunct="1">
      <a:defRPr kumimoji="1" sz="2800" b="1" kern="1200">
        <a:solidFill>
          <a:schemeClr val="tx1"/>
        </a:solidFill>
        <a:latin typeface="Arial" panose="020B0604020202020204" pitchFamily="34" charset="0"/>
        <a:ea typeface="Arial Unicode MS" pitchFamily="50" charset="-127"/>
        <a:cs typeface="+mn-cs"/>
      </a:defRPr>
    </a:lvl7pPr>
    <a:lvl8pPr marL="3200400" algn="l" defTabSz="914400" rtl="0" eaLnBrk="1" latinLnBrk="1" hangingPunct="1">
      <a:defRPr kumimoji="1" sz="2800" b="1" kern="1200">
        <a:solidFill>
          <a:schemeClr val="tx1"/>
        </a:solidFill>
        <a:latin typeface="Arial" panose="020B0604020202020204" pitchFamily="34" charset="0"/>
        <a:ea typeface="Arial Unicode MS" pitchFamily="50" charset="-127"/>
        <a:cs typeface="+mn-cs"/>
      </a:defRPr>
    </a:lvl8pPr>
    <a:lvl9pPr marL="3657600" algn="l" defTabSz="914400" rtl="0" eaLnBrk="1" latinLnBrk="1" hangingPunct="1">
      <a:defRPr kumimoji="1" sz="2800" b="1" kern="1200">
        <a:solidFill>
          <a:schemeClr val="tx1"/>
        </a:solidFill>
        <a:latin typeface="Arial" panose="020B0604020202020204" pitchFamily="34" charset="0"/>
        <a:ea typeface="Arial Unicode MS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8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형택/선임연구원/방사선안전관리부" initials="김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CCFF"/>
    <a:srgbClr val="0066FF"/>
    <a:srgbClr val="CCECFF"/>
    <a:srgbClr val="3333FF"/>
    <a:srgbClr val="99CCFF"/>
    <a:srgbClr val="FF6600"/>
    <a:srgbClr val="0E78C8"/>
    <a:srgbClr val="2F9EF1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28" autoAdjust="0"/>
    <p:restoredTop sz="96287" autoAdjust="0"/>
  </p:normalViewPr>
  <p:slideViewPr>
    <p:cSldViewPr snapToObjects="1">
      <p:cViewPr varScale="1">
        <p:scale>
          <a:sx n="18" d="100"/>
          <a:sy n="18" d="100"/>
        </p:scale>
        <p:origin x="3570" y="90"/>
      </p:cViewPr>
      <p:guideLst>
        <p:guide orient="horz" pos="3298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 b="0">
                <a:latin typeface="굴림" charset="-127"/>
                <a:ea typeface="굴림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>
                <a:latin typeface="굴림" charset="-127"/>
                <a:ea typeface="굴림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 b="0">
                <a:latin typeface="굴림" charset="-127"/>
                <a:ea typeface="굴림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 b="0">
                <a:latin typeface="굴림" panose="020B0600000101010101" pitchFamily="50" charset="-127"/>
                <a:ea typeface="굴림" panose="020B0600000101010101" pitchFamily="50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fld id="{7C11C9E3-B587-43B4-8526-3A2D303F4C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29947" y="13420877"/>
            <a:ext cx="27539395" cy="925945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59893" y="24480362"/>
            <a:ext cx="22679502" cy="11039655"/>
          </a:xfrm>
        </p:spPr>
        <p:txBody>
          <a:bodyPr/>
          <a:lstStyle>
            <a:lvl1pPr marL="0" indent="0" algn="ctr">
              <a:buNone/>
              <a:defRPr/>
            </a:lvl1pPr>
            <a:lvl2pPr marL="439323" indent="0" algn="ctr">
              <a:buNone/>
              <a:defRPr/>
            </a:lvl2pPr>
            <a:lvl3pPr marL="878647" indent="0" algn="ctr">
              <a:buNone/>
              <a:defRPr/>
            </a:lvl3pPr>
            <a:lvl4pPr marL="1317970" indent="0" algn="ctr">
              <a:buNone/>
              <a:defRPr/>
            </a:lvl4pPr>
            <a:lvl5pPr marL="1757294" indent="0" algn="ctr">
              <a:buNone/>
              <a:defRPr/>
            </a:lvl5pPr>
            <a:lvl6pPr marL="2196617" indent="0" algn="ctr">
              <a:buNone/>
              <a:defRPr/>
            </a:lvl6pPr>
            <a:lvl7pPr marL="2635941" indent="0" algn="ctr">
              <a:buNone/>
              <a:defRPr/>
            </a:lvl7pPr>
            <a:lvl8pPr marL="3075264" indent="0" algn="ctr">
              <a:buNone/>
              <a:defRPr/>
            </a:lvl8pPr>
            <a:lvl9pPr marL="351458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B0701-F9DA-47EB-BE3E-6CB14717F7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820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C4061-00C8-4BD0-9272-07F502EFC8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352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23084493" y="3841074"/>
            <a:ext cx="6884849" cy="3455898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429946" y="3841074"/>
            <a:ext cx="20500264" cy="3455898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B457-A8CE-453B-92DD-06FB9F49B82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79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0120-C889-437F-BF22-0B1087B7CA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823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0123" y="27760071"/>
            <a:ext cx="27539395" cy="8580636"/>
          </a:xfrm>
        </p:spPr>
        <p:txBody>
          <a:bodyPr anchor="t"/>
          <a:lstStyle>
            <a:lvl1pPr algn="l">
              <a:defRPr sz="3844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60123" y="18309932"/>
            <a:ext cx="27539395" cy="9450139"/>
          </a:xfrm>
        </p:spPr>
        <p:txBody>
          <a:bodyPr anchor="b"/>
          <a:lstStyle>
            <a:lvl1pPr marL="0" indent="0">
              <a:buNone/>
              <a:defRPr sz="1922"/>
            </a:lvl1pPr>
            <a:lvl2pPr marL="439323" indent="0">
              <a:buNone/>
              <a:defRPr sz="1730"/>
            </a:lvl2pPr>
            <a:lvl3pPr marL="878647" indent="0">
              <a:buNone/>
              <a:defRPr sz="1537"/>
            </a:lvl3pPr>
            <a:lvl4pPr marL="1317970" indent="0">
              <a:buNone/>
              <a:defRPr sz="1345"/>
            </a:lvl4pPr>
            <a:lvl5pPr marL="1757294" indent="0">
              <a:buNone/>
              <a:defRPr sz="1345"/>
            </a:lvl5pPr>
            <a:lvl6pPr marL="2196617" indent="0">
              <a:buNone/>
              <a:defRPr sz="1345"/>
            </a:lvl6pPr>
            <a:lvl7pPr marL="2635941" indent="0">
              <a:buNone/>
              <a:defRPr sz="1345"/>
            </a:lvl7pPr>
            <a:lvl8pPr marL="3075264" indent="0">
              <a:buNone/>
              <a:defRPr sz="1345"/>
            </a:lvl8pPr>
            <a:lvl9pPr marL="3514588" indent="0">
              <a:buNone/>
              <a:defRPr sz="134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01BD7-E520-4D24-B841-38F8D3A56C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52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429947" y="12481202"/>
            <a:ext cx="13692556" cy="25918858"/>
          </a:xfrm>
        </p:spPr>
        <p:txBody>
          <a:bodyPr/>
          <a:lstStyle>
            <a:lvl1pPr>
              <a:defRPr sz="2691"/>
            </a:lvl1pPr>
            <a:lvl2pPr>
              <a:defRPr sz="2306"/>
            </a:lvl2pPr>
            <a:lvl3pPr>
              <a:defRPr sz="1922"/>
            </a:lvl3pPr>
            <a:lvl4pPr>
              <a:defRPr sz="1730"/>
            </a:lvl4pPr>
            <a:lvl5pPr>
              <a:defRPr sz="1730"/>
            </a:lvl5pPr>
            <a:lvl6pPr>
              <a:defRPr sz="1730"/>
            </a:lvl6pPr>
            <a:lvl7pPr>
              <a:defRPr sz="1730"/>
            </a:lvl7pPr>
            <a:lvl8pPr>
              <a:defRPr sz="1730"/>
            </a:lvl8pPr>
            <a:lvl9pPr>
              <a:defRPr sz="173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76785" y="12481202"/>
            <a:ext cx="13692556" cy="25918858"/>
          </a:xfrm>
        </p:spPr>
        <p:txBody>
          <a:bodyPr/>
          <a:lstStyle>
            <a:lvl1pPr>
              <a:defRPr sz="2691"/>
            </a:lvl1pPr>
            <a:lvl2pPr>
              <a:defRPr sz="2306"/>
            </a:lvl2pPr>
            <a:lvl3pPr>
              <a:defRPr sz="1922"/>
            </a:lvl3pPr>
            <a:lvl4pPr>
              <a:defRPr sz="1730"/>
            </a:lvl4pPr>
            <a:lvl5pPr>
              <a:defRPr sz="1730"/>
            </a:lvl5pPr>
            <a:lvl6pPr>
              <a:defRPr sz="1730"/>
            </a:lvl6pPr>
            <a:lvl7pPr>
              <a:defRPr sz="1730"/>
            </a:lvl7pPr>
            <a:lvl8pPr>
              <a:defRPr sz="1730"/>
            </a:lvl8pPr>
            <a:lvl9pPr>
              <a:defRPr sz="173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6DC69-9220-4E39-8944-9CAEB295BC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260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9965" y="1729856"/>
            <a:ext cx="29159359" cy="7200106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19964" y="9669805"/>
            <a:ext cx="14316114" cy="4030229"/>
          </a:xfrm>
        </p:spPr>
        <p:txBody>
          <a:bodyPr anchor="b"/>
          <a:lstStyle>
            <a:lvl1pPr marL="0" indent="0">
              <a:buNone/>
              <a:defRPr sz="2306" b="1"/>
            </a:lvl1pPr>
            <a:lvl2pPr marL="439323" indent="0">
              <a:buNone/>
              <a:defRPr sz="1922" b="1"/>
            </a:lvl2pPr>
            <a:lvl3pPr marL="878647" indent="0">
              <a:buNone/>
              <a:defRPr sz="1730" b="1"/>
            </a:lvl3pPr>
            <a:lvl4pPr marL="1317970" indent="0">
              <a:buNone/>
              <a:defRPr sz="1537" b="1"/>
            </a:lvl4pPr>
            <a:lvl5pPr marL="1757294" indent="0">
              <a:buNone/>
              <a:defRPr sz="1537" b="1"/>
            </a:lvl5pPr>
            <a:lvl6pPr marL="2196617" indent="0">
              <a:buNone/>
              <a:defRPr sz="1537" b="1"/>
            </a:lvl6pPr>
            <a:lvl7pPr marL="2635941" indent="0">
              <a:buNone/>
              <a:defRPr sz="1537" b="1"/>
            </a:lvl7pPr>
            <a:lvl8pPr marL="3075264" indent="0">
              <a:buNone/>
              <a:defRPr sz="1537" b="1"/>
            </a:lvl8pPr>
            <a:lvl9pPr marL="3514588" indent="0">
              <a:buNone/>
              <a:defRPr sz="153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19964" y="13700034"/>
            <a:ext cx="14316114" cy="24890706"/>
          </a:xfrm>
        </p:spPr>
        <p:txBody>
          <a:bodyPr/>
          <a:lstStyle>
            <a:lvl1pPr>
              <a:defRPr sz="2306"/>
            </a:lvl1pPr>
            <a:lvl2pPr>
              <a:defRPr sz="1922"/>
            </a:lvl2pPr>
            <a:lvl3pPr>
              <a:defRPr sz="1730"/>
            </a:lvl3pPr>
            <a:lvl4pPr>
              <a:defRPr sz="1537"/>
            </a:lvl4pPr>
            <a:lvl5pPr>
              <a:defRPr sz="1537"/>
            </a:lvl5pPr>
            <a:lvl6pPr>
              <a:defRPr sz="1537"/>
            </a:lvl6pPr>
            <a:lvl7pPr>
              <a:defRPr sz="1537"/>
            </a:lvl7pPr>
            <a:lvl8pPr>
              <a:defRPr sz="1537"/>
            </a:lvl8pPr>
            <a:lvl9pPr>
              <a:defRPr sz="153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58389" y="9669805"/>
            <a:ext cx="14320935" cy="4030229"/>
          </a:xfrm>
        </p:spPr>
        <p:txBody>
          <a:bodyPr anchor="b"/>
          <a:lstStyle>
            <a:lvl1pPr marL="0" indent="0">
              <a:buNone/>
              <a:defRPr sz="2306" b="1"/>
            </a:lvl1pPr>
            <a:lvl2pPr marL="439323" indent="0">
              <a:buNone/>
              <a:defRPr sz="1922" b="1"/>
            </a:lvl2pPr>
            <a:lvl3pPr marL="878647" indent="0">
              <a:buNone/>
              <a:defRPr sz="1730" b="1"/>
            </a:lvl3pPr>
            <a:lvl4pPr marL="1317970" indent="0">
              <a:buNone/>
              <a:defRPr sz="1537" b="1"/>
            </a:lvl4pPr>
            <a:lvl5pPr marL="1757294" indent="0">
              <a:buNone/>
              <a:defRPr sz="1537" b="1"/>
            </a:lvl5pPr>
            <a:lvl6pPr marL="2196617" indent="0">
              <a:buNone/>
              <a:defRPr sz="1537" b="1"/>
            </a:lvl6pPr>
            <a:lvl7pPr marL="2635941" indent="0">
              <a:buNone/>
              <a:defRPr sz="1537" b="1"/>
            </a:lvl7pPr>
            <a:lvl8pPr marL="3075264" indent="0">
              <a:buNone/>
              <a:defRPr sz="1537" b="1"/>
            </a:lvl8pPr>
            <a:lvl9pPr marL="3514588" indent="0">
              <a:buNone/>
              <a:defRPr sz="153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58389" y="13700034"/>
            <a:ext cx="14320935" cy="24890706"/>
          </a:xfrm>
        </p:spPr>
        <p:txBody>
          <a:bodyPr/>
          <a:lstStyle>
            <a:lvl1pPr>
              <a:defRPr sz="2306"/>
            </a:lvl1pPr>
            <a:lvl2pPr>
              <a:defRPr sz="1922"/>
            </a:lvl2pPr>
            <a:lvl3pPr>
              <a:defRPr sz="1730"/>
            </a:lvl3pPr>
            <a:lvl4pPr>
              <a:defRPr sz="1537"/>
            </a:lvl4pPr>
            <a:lvl5pPr>
              <a:defRPr sz="1537"/>
            </a:lvl5pPr>
            <a:lvl6pPr>
              <a:defRPr sz="1537"/>
            </a:lvl6pPr>
            <a:lvl7pPr>
              <a:defRPr sz="1537"/>
            </a:lvl7pPr>
            <a:lvl8pPr>
              <a:defRPr sz="1537"/>
            </a:lvl8pPr>
            <a:lvl9pPr>
              <a:defRPr sz="153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CD8E-563B-4731-9F00-C7826393CF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051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8D02-ABA3-4ACF-8F46-E73DD0E365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24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99288" cy="432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06600"/>
            <a:ext cx="13403263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975" y="40106600"/>
            <a:ext cx="20762913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3"/>
            <a:ext cx="26857325" cy="298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950" y="173038"/>
            <a:ext cx="61309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FD6C-4B99-4060-9677-772F594348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330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9964" y="1720704"/>
            <a:ext cx="10659945" cy="7319091"/>
          </a:xfrm>
        </p:spPr>
        <p:txBody>
          <a:bodyPr anchor="b"/>
          <a:lstStyle>
            <a:lvl1pPr algn="l">
              <a:defRPr sz="1922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7222" y="1720704"/>
            <a:ext cx="18112102" cy="36870036"/>
          </a:xfrm>
        </p:spPr>
        <p:txBody>
          <a:bodyPr/>
          <a:lstStyle>
            <a:lvl1pPr>
              <a:defRPr sz="3075"/>
            </a:lvl1pPr>
            <a:lvl2pPr>
              <a:defRPr sz="2691"/>
            </a:lvl2pPr>
            <a:lvl3pPr>
              <a:defRPr sz="2306"/>
            </a:lvl3pPr>
            <a:lvl4pPr>
              <a:defRPr sz="1922"/>
            </a:lvl4pPr>
            <a:lvl5pPr>
              <a:defRPr sz="1922"/>
            </a:lvl5pPr>
            <a:lvl6pPr>
              <a:defRPr sz="1922"/>
            </a:lvl6pPr>
            <a:lvl7pPr>
              <a:defRPr sz="1922"/>
            </a:lvl7pPr>
            <a:lvl8pPr>
              <a:defRPr sz="1922"/>
            </a:lvl8pPr>
            <a:lvl9pPr>
              <a:defRPr sz="192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19964" y="9039794"/>
            <a:ext cx="10659945" cy="29550945"/>
          </a:xfrm>
        </p:spPr>
        <p:txBody>
          <a:bodyPr/>
          <a:lstStyle>
            <a:lvl1pPr marL="0" indent="0">
              <a:buNone/>
              <a:defRPr sz="1345"/>
            </a:lvl1pPr>
            <a:lvl2pPr marL="439323" indent="0">
              <a:buNone/>
              <a:defRPr sz="1153"/>
            </a:lvl2pPr>
            <a:lvl3pPr marL="878647" indent="0">
              <a:buNone/>
              <a:defRPr sz="961"/>
            </a:lvl3pPr>
            <a:lvl4pPr marL="1317970" indent="0">
              <a:buNone/>
              <a:defRPr sz="865"/>
            </a:lvl4pPr>
            <a:lvl5pPr marL="1757294" indent="0">
              <a:buNone/>
              <a:defRPr sz="865"/>
            </a:lvl5pPr>
            <a:lvl6pPr marL="2196617" indent="0">
              <a:buNone/>
              <a:defRPr sz="865"/>
            </a:lvl6pPr>
            <a:lvl7pPr marL="2635941" indent="0">
              <a:buNone/>
              <a:defRPr sz="865"/>
            </a:lvl7pPr>
            <a:lvl8pPr marL="3075264" indent="0">
              <a:buNone/>
              <a:defRPr sz="865"/>
            </a:lvl8pPr>
            <a:lvl9pPr marL="3514588" indent="0">
              <a:buNone/>
              <a:defRPr sz="86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2CA5C-8951-4E63-9D25-50691E89A3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016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289" y="30240447"/>
            <a:ext cx="19439573" cy="3569544"/>
          </a:xfrm>
        </p:spPr>
        <p:txBody>
          <a:bodyPr anchor="b"/>
          <a:lstStyle>
            <a:lvl1pPr algn="l">
              <a:defRPr sz="1922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289" y="3859379"/>
            <a:ext cx="19439573" cy="25920383"/>
          </a:xfrm>
        </p:spPr>
        <p:txBody>
          <a:bodyPr/>
          <a:lstStyle>
            <a:lvl1pPr marL="0" indent="0">
              <a:buNone/>
              <a:defRPr sz="3075"/>
            </a:lvl1pPr>
            <a:lvl2pPr marL="439323" indent="0">
              <a:buNone/>
              <a:defRPr sz="2691"/>
            </a:lvl2pPr>
            <a:lvl3pPr marL="878647" indent="0">
              <a:buNone/>
              <a:defRPr sz="2306"/>
            </a:lvl3pPr>
            <a:lvl4pPr marL="1317970" indent="0">
              <a:buNone/>
              <a:defRPr sz="1922"/>
            </a:lvl4pPr>
            <a:lvl5pPr marL="1757294" indent="0">
              <a:buNone/>
              <a:defRPr sz="1922"/>
            </a:lvl5pPr>
            <a:lvl6pPr marL="2196617" indent="0">
              <a:buNone/>
              <a:defRPr sz="1922"/>
            </a:lvl6pPr>
            <a:lvl7pPr marL="2635941" indent="0">
              <a:buNone/>
              <a:defRPr sz="1922"/>
            </a:lvl7pPr>
            <a:lvl8pPr marL="3075264" indent="0">
              <a:buNone/>
              <a:defRPr sz="1922"/>
            </a:lvl8pPr>
            <a:lvl9pPr marL="3514588" indent="0">
              <a:buNone/>
              <a:defRPr sz="1922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289" y="33809991"/>
            <a:ext cx="19439573" cy="5070583"/>
          </a:xfrm>
        </p:spPr>
        <p:txBody>
          <a:bodyPr/>
          <a:lstStyle>
            <a:lvl1pPr marL="0" indent="0">
              <a:buNone/>
              <a:defRPr sz="1345"/>
            </a:lvl1pPr>
            <a:lvl2pPr marL="439323" indent="0">
              <a:buNone/>
              <a:defRPr sz="1153"/>
            </a:lvl2pPr>
            <a:lvl3pPr marL="878647" indent="0">
              <a:buNone/>
              <a:defRPr sz="961"/>
            </a:lvl3pPr>
            <a:lvl4pPr marL="1317970" indent="0">
              <a:buNone/>
              <a:defRPr sz="865"/>
            </a:lvl4pPr>
            <a:lvl5pPr marL="1757294" indent="0">
              <a:buNone/>
              <a:defRPr sz="865"/>
            </a:lvl5pPr>
            <a:lvl6pPr marL="2196617" indent="0">
              <a:buNone/>
              <a:defRPr sz="865"/>
            </a:lvl6pPr>
            <a:lvl7pPr marL="2635941" indent="0">
              <a:buNone/>
              <a:defRPr sz="865"/>
            </a:lvl7pPr>
            <a:lvl8pPr marL="3075264" indent="0">
              <a:buNone/>
              <a:defRPr sz="865"/>
            </a:lvl8pPr>
            <a:lvl9pPr marL="3514588" indent="0">
              <a:buNone/>
              <a:defRPr sz="86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3921D-4633-4DDD-9D69-91477FD52DF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3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841750"/>
            <a:ext cx="27538362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4740" tIns="87370" rIns="174740" bIns="873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2480925"/>
            <a:ext cx="27538362" cy="259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74740" tIns="87370" rIns="174740" bIns="87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9358888"/>
            <a:ext cx="6750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4740" tIns="87370" rIns="174740" bIns="8737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2594" b="0">
                <a:latin typeface="굴림" pitchFamily="50" charset="-127"/>
                <a:ea typeface="굴림" pitchFamily="50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69638" y="39358888"/>
            <a:ext cx="102600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4740" tIns="87370" rIns="174740" bIns="8737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2594" b="0">
                <a:latin typeface="굴림" pitchFamily="50" charset="-127"/>
                <a:ea typeface="굴림" pitchFamily="50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18775" y="39358888"/>
            <a:ext cx="6750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4740" tIns="87370" rIns="174740" bIns="8737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2594" b="0">
                <a:latin typeface="굴림" panose="020B0600000101010101" pitchFamily="50" charset="-127"/>
                <a:ea typeface="굴림" panose="020B0600000101010101" pitchFamily="50" charset="-127"/>
                <a:cs typeface="Arial Unicode MS" panose="020B0604020202020204" pitchFamily="50" charset="-127"/>
              </a:defRPr>
            </a:lvl1pPr>
          </a:lstStyle>
          <a:p>
            <a:pPr>
              <a:defRPr/>
            </a:pPr>
            <a:fld id="{221D877A-E19A-48C1-A431-0CDE4F0A49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14"/>
          <p:cNvSpPr>
            <a:spLocks noChangeArrowheads="1"/>
          </p:cNvSpPr>
          <p:nvPr userDrawn="1"/>
        </p:nvSpPr>
        <p:spPr bwMode="auto">
          <a:xfrm>
            <a:off x="16106775" y="20004088"/>
            <a:ext cx="185738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ko-KR" sz="20371" b="0" smtClean="0">
              <a:solidFill>
                <a:schemeClr val="tx2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7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defTabSz="1676400" rtl="0" eaLnBrk="0" fontAlgn="base" latinLnBrk="1" hangingPunct="0">
        <a:spcBef>
          <a:spcPct val="0"/>
        </a:spcBef>
        <a:spcAft>
          <a:spcPct val="0"/>
        </a:spcAft>
        <a:defRPr kumimoji="1" sz="8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676400" rtl="0" eaLnBrk="0" fontAlgn="base" latinLnBrk="1" hangingPunct="0">
        <a:spcBef>
          <a:spcPct val="0"/>
        </a:spcBef>
        <a:spcAft>
          <a:spcPct val="0"/>
        </a:spcAft>
        <a:defRPr kumimoji="1" sz="8000">
          <a:solidFill>
            <a:schemeClr val="tx2"/>
          </a:solidFill>
          <a:latin typeface="굴림" charset="-127"/>
          <a:ea typeface="굴림" charset="-127"/>
        </a:defRPr>
      </a:lvl2pPr>
      <a:lvl3pPr algn="ctr" defTabSz="1676400" rtl="0" eaLnBrk="0" fontAlgn="base" latinLnBrk="1" hangingPunct="0">
        <a:spcBef>
          <a:spcPct val="0"/>
        </a:spcBef>
        <a:spcAft>
          <a:spcPct val="0"/>
        </a:spcAft>
        <a:defRPr kumimoji="1" sz="8000">
          <a:solidFill>
            <a:schemeClr val="tx2"/>
          </a:solidFill>
          <a:latin typeface="굴림" charset="-127"/>
          <a:ea typeface="굴림" charset="-127"/>
        </a:defRPr>
      </a:lvl3pPr>
      <a:lvl4pPr algn="ctr" defTabSz="1676400" rtl="0" eaLnBrk="0" fontAlgn="base" latinLnBrk="1" hangingPunct="0">
        <a:spcBef>
          <a:spcPct val="0"/>
        </a:spcBef>
        <a:spcAft>
          <a:spcPct val="0"/>
        </a:spcAft>
        <a:defRPr kumimoji="1" sz="8000">
          <a:solidFill>
            <a:schemeClr val="tx2"/>
          </a:solidFill>
          <a:latin typeface="굴림" charset="-127"/>
          <a:ea typeface="굴림" charset="-127"/>
        </a:defRPr>
      </a:lvl4pPr>
      <a:lvl5pPr algn="ctr" defTabSz="1676400" rtl="0" eaLnBrk="0" fontAlgn="base" latinLnBrk="1" hangingPunct="0">
        <a:spcBef>
          <a:spcPct val="0"/>
        </a:spcBef>
        <a:spcAft>
          <a:spcPct val="0"/>
        </a:spcAft>
        <a:defRPr kumimoji="1" sz="8000">
          <a:solidFill>
            <a:schemeClr val="tx2"/>
          </a:solidFill>
          <a:latin typeface="굴림" charset="-127"/>
          <a:ea typeface="굴림" charset="-127"/>
        </a:defRPr>
      </a:lvl5pPr>
      <a:lvl6pPr marL="439323" algn="ctr" defTabSz="1677972" rtl="0" fontAlgn="base" latinLnBrk="1">
        <a:spcBef>
          <a:spcPct val="0"/>
        </a:spcBef>
        <a:spcAft>
          <a:spcPct val="0"/>
        </a:spcAft>
        <a:defRPr kumimoji="1" sz="8072">
          <a:solidFill>
            <a:schemeClr val="tx2"/>
          </a:solidFill>
          <a:latin typeface="굴림" charset="-127"/>
          <a:ea typeface="굴림" charset="-127"/>
        </a:defRPr>
      </a:lvl6pPr>
      <a:lvl7pPr marL="878647" algn="ctr" defTabSz="1677972" rtl="0" fontAlgn="base" latinLnBrk="1">
        <a:spcBef>
          <a:spcPct val="0"/>
        </a:spcBef>
        <a:spcAft>
          <a:spcPct val="0"/>
        </a:spcAft>
        <a:defRPr kumimoji="1" sz="8072">
          <a:solidFill>
            <a:schemeClr val="tx2"/>
          </a:solidFill>
          <a:latin typeface="굴림" charset="-127"/>
          <a:ea typeface="굴림" charset="-127"/>
        </a:defRPr>
      </a:lvl7pPr>
      <a:lvl8pPr marL="1317970" algn="ctr" defTabSz="1677972" rtl="0" fontAlgn="base" latinLnBrk="1">
        <a:spcBef>
          <a:spcPct val="0"/>
        </a:spcBef>
        <a:spcAft>
          <a:spcPct val="0"/>
        </a:spcAft>
        <a:defRPr kumimoji="1" sz="8072">
          <a:solidFill>
            <a:schemeClr val="tx2"/>
          </a:solidFill>
          <a:latin typeface="굴림" charset="-127"/>
          <a:ea typeface="굴림" charset="-127"/>
        </a:defRPr>
      </a:lvl8pPr>
      <a:lvl9pPr marL="1757294" algn="ctr" defTabSz="1677972" rtl="0" fontAlgn="base" latinLnBrk="1">
        <a:spcBef>
          <a:spcPct val="0"/>
        </a:spcBef>
        <a:spcAft>
          <a:spcPct val="0"/>
        </a:spcAft>
        <a:defRPr kumimoji="1" sz="8072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628650" indent="-628650" algn="l" defTabSz="1676400" rtl="0" eaLnBrk="0" fontAlgn="base" latinLnBrk="1" hangingPunct="0">
        <a:spcBef>
          <a:spcPct val="20000"/>
        </a:spcBef>
        <a:spcAft>
          <a:spcPct val="0"/>
        </a:spcAft>
        <a:buChar char="•"/>
        <a:defRPr kumimoji="1" sz="5700">
          <a:solidFill>
            <a:schemeClr val="tx1"/>
          </a:solidFill>
          <a:latin typeface="+mn-lt"/>
          <a:ea typeface="+mn-ea"/>
          <a:cs typeface="+mn-cs"/>
        </a:defRPr>
      </a:lvl1pPr>
      <a:lvl2pPr marL="1363663" indent="-522288" algn="l" defTabSz="1676400" rtl="0" eaLnBrk="0" fontAlgn="base" latinLnBrk="1" hangingPunct="0">
        <a:spcBef>
          <a:spcPct val="20000"/>
        </a:spcBef>
        <a:spcAft>
          <a:spcPct val="0"/>
        </a:spcAft>
        <a:buChar char="–"/>
        <a:defRPr kumimoji="1" sz="5000">
          <a:solidFill>
            <a:schemeClr val="tx1"/>
          </a:solidFill>
          <a:latin typeface="+mn-lt"/>
          <a:ea typeface="+mn-ea"/>
        </a:defRPr>
      </a:lvl2pPr>
      <a:lvl3pPr marL="2098675" indent="-420688" algn="l" defTabSz="1676400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400">
          <a:solidFill>
            <a:schemeClr val="tx1"/>
          </a:solidFill>
          <a:latin typeface="+mn-lt"/>
          <a:ea typeface="+mn-ea"/>
        </a:defRPr>
      </a:lvl3pPr>
      <a:lvl4pPr marL="2938463" indent="-420688" algn="l" defTabSz="1676400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4pPr>
      <a:lvl5pPr marL="3778250" indent="-420688" algn="l" defTabSz="1676400" rtl="0" eaLnBrk="0" fontAlgn="base" latinLnBrk="1" hangingPunct="0">
        <a:spcBef>
          <a:spcPct val="20000"/>
        </a:spcBef>
        <a:spcAft>
          <a:spcPct val="0"/>
        </a:spcAft>
        <a:buChar char="»"/>
        <a:defRPr kumimoji="1" sz="3600">
          <a:solidFill>
            <a:schemeClr val="tx1"/>
          </a:solidFill>
          <a:latin typeface="+mn-lt"/>
          <a:ea typeface="+mn-ea"/>
        </a:defRPr>
      </a:lvl5pPr>
      <a:lvl6pPr marL="4217811" indent="-421018" algn="l" defTabSz="1677972" rtl="0" fontAlgn="base" latinLnBrk="1">
        <a:spcBef>
          <a:spcPct val="20000"/>
        </a:spcBef>
        <a:spcAft>
          <a:spcPct val="0"/>
        </a:spcAft>
        <a:buChar char="»"/>
        <a:defRPr kumimoji="1" sz="3651">
          <a:solidFill>
            <a:schemeClr val="tx1"/>
          </a:solidFill>
          <a:latin typeface="+mn-lt"/>
          <a:ea typeface="+mn-ea"/>
        </a:defRPr>
      </a:lvl6pPr>
      <a:lvl7pPr marL="4657134" indent="-421018" algn="l" defTabSz="1677972" rtl="0" fontAlgn="base" latinLnBrk="1">
        <a:spcBef>
          <a:spcPct val="20000"/>
        </a:spcBef>
        <a:spcAft>
          <a:spcPct val="0"/>
        </a:spcAft>
        <a:buChar char="»"/>
        <a:defRPr kumimoji="1" sz="3651">
          <a:solidFill>
            <a:schemeClr val="tx1"/>
          </a:solidFill>
          <a:latin typeface="+mn-lt"/>
          <a:ea typeface="+mn-ea"/>
        </a:defRPr>
      </a:lvl7pPr>
      <a:lvl8pPr marL="5096458" indent="-421018" algn="l" defTabSz="1677972" rtl="0" fontAlgn="base" latinLnBrk="1">
        <a:spcBef>
          <a:spcPct val="20000"/>
        </a:spcBef>
        <a:spcAft>
          <a:spcPct val="0"/>
        </a:spcAft>
        <a:buChar char="»"/>
        <a:defRPr kumimoji="1" sz="3651">
          <a:solidFill>
            <a:schemeClr val="tx1"/>
          </a:solidFill>
          <a:latin typeface="+mn-lt"/>
          <a:ea typeface="+mn-ea"/>
        </a:defRPr>
      </a:lvl8pPr>
      <a:lvl9pPr marL="5535781" indent="-421018" algn="l" defTabSz="1677972" rtl="0" fontAlgn="base" latinLnBrk="1">
        <a:spcBef>
          <a:spcPct val="20000"/>
        </a:spcBef>
        <a:spcAft>
          <a:spcPct val="0"/>
        </a:spcAft>
        <a:buChar char="»"/>
        <a:defRPr kumimoji="1" sz="365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78647" rtl="0" eaLnBrk="1" latinLnBrk="1" hangingPunct="1">
        <a:defRPr sz="1730" kern="1200">
          <a:solidFill>
            <a:schemeClr val="tx1"/>
          </a:solidFill>
          <a:latin typeface="+mn-lt"/>
          <a:ea typeface="+mn-ea"/>
          <a:cs typeface="+mn-cs"/>
        </a:defRPr>
      </a:lvl1pPr>
      <a:lvl2pPr marL="439323" algn="l" defTabSz="878647" rtl="0" eaLnBrk="1" latinLnBrk="1" hangingPunct="1">
        <a:defRPr sz="1730" kern="1200">
          <a:solidFill>
            <a:schemeClr val="tx1"/>
          </a:solidFill>
          <a:latin typeface="+mn-lt"/>
          <a:ea typeface="+mn-ea"/>
          <a:cs typeface="+mn-cs"/>
        </a:defRPr>
      </a:lvl2pPr>
      <a:lvl3pPr marL="878647" algn="l" defTabSz="878647" rtl="0" eaLnBrk="1" latinLnBrk="1" hangingPunct="1">
        <a:defRPr sz="1730" kern="1200">
          <a:solidFill>
            <a:schemeClr val="tx1"/>
          </a:solidFill>
          <a:latin typeface="+mn-lt"/>
          <a:ea typeface="+mn-ea"/>
          <a:cs typeface="+mn-cs"/>
        </a:defRPr>
      </a:lvl3pPr>
      <a:lvl4pPr marL="1317970" algn="l" defTabSz="878647" rtl="0" eaLnBrk="1" latinLnBrk="1" hangingPunct="1">
        <a:defRPr sz="1730" kern="1200">
          <a:solidFill>
            <a:schemeClr val="tx1"/>
          </a:solidFill>
          <a:latin typeface="+mn-lt"/>
          <a:ea typeface="+mn-ea"/>
          <a:cs typeface="+mn-cs"/>
        </a:defRPr>
      </a:lvl4pPr>
      <a:lvl5pPr marL="1757294" algn="l" defTabSz="878647" rtl="0" eaLnBrk="1" latinLnBrk="1" hangingPunct="1">
        <a:defRPr sz="1730" kern="1200">
          <a:solidFill>
            <a:schemeClr val="tx1"/>
          </a:solidFill>
          <a:latin typeface="+mn-lt"/>
          <a:ea typeface="+mn-ea"/>
          <a:cs typeface="+mn-cs"/>
        </a:defRPr>
      </a:lvl5pPr>
      <a:lvl6pPr marL="2196617" algn="l" defTabSz="878647" rtl="0" eaLnBrk="1" latinLnBrk="1" hangingPunct="1">
        <a:defRPr sz="1730" kern="1200">
          <a:solidFill>
            <a:schemeClr val="tx1"/>
          </a:solidFill>
          <a:latin typeface="+mn-lt"/>
          <a:ea typeface="+mn-ea"/>
          <a:cs typeface="+mn-cs"/>
        </a:defRPr>
      </a:lvl6pPr>
      <a:lvl7pPr marL="2635941" algn="l" defTabSz="878647" rtl="0" eaLnBrk="1" latinLnBrk="1" hangingPunct="1">
        <a:defRPr sz="1730" kern="1200">
          <a:solidFill>
            <a:schemeClr val="tx1"/>
          </a:solidFill>
          <a:latin typeface="+mn-lt"/>
          <a:ea typeface="+mn-ea"/>
          <a:cs typeface="+mn-cs"/>
        </a:defRPr>
      </a:lvl7pPr>
      <a:lvl8pPr marL="3075264" algn="l" defTabSz="878647" rtl="0" eaLnBrk="1" latinLnBrk="1" hangingPunct="1">
        <a:defRPr sz="1730" kern="1200">
          <a:solidFill>
            <a:schemeClr val="tx1"/>
          </a:solidFill>
          <a:latin typeface="+mn-lt"/>
          <a:ea typeface="+mn-ea"/>
          <a:cs typeface="+mn-cs"/>
        </a:defRPr>
      </a:lvl8pPr>
      <a:lvl9pPr marL="3514588" algn="l" defTabSz="878647" rtl="0" eaLnBrk="1" latinLnBrk="1" hangingPunct="1">
        <a:defRPr sz="17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emf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모서리가 둥근 직사각형 117"/>
          <p:cNvSpPr/>
          <p:nvPr/>
        </p:nvSpPr>
        <p:spPr bwMode="auto">
          <a:xfrm>
            <a:off x="579100" y="14205505"/>
            <a:ext cx="15581466" cy="10668207"/>
          </a:xfrm>
          <a:prstGeom prst="roundRect">
            <a:avLst>
              <a:gd name="adj" fmla="val 5144"/>
            </a:avLst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  <a:extLst/>
        </p:spPr>
        <p:txBody>
          <a:bodyPr wrap="square"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9" name="모서리가 둥근 직사각형 118"/>
          <p:cNvSpPr/>
          <p:nvPr/>
        </p:nvSpPr>
        <p:spPr bwMode="auto">
          <a:xfrm>
            <a:off x="641305" y="36665749"/>
            <a:ext cx="15581466" cy="5760910"/>
          </a:xfrm>
          <a:prstGeom prst="roundRect">
            <a:avLst>
              <a:gd name="adj" fmla="val 5144"/>
            </a:avLst>
          </a:prstGeom>
          <a:solidFill>
            <a:schemeClr val="bg1"/>
          </a:solidFill>
          <a:ln w="12700">
            <a:solidFill>
              <a:schemeClr val="accent2">
                <a:lumMod val="50000"/>
              </a:schemeClr>
            </a:solidFill>
          </a:ln>
          <a:extLst/>
        </p:spPr>
        <p:txBody>
          <a:bodyPr wrap="square"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46" name="모서리가 둥근 직사각형 45"/>
          <p:cNvSpPr/>
          <p:nvPr/>
        </p:nvSpPr>
        <p:spPr bwMode="auto">
          <a:xfrm>
            <a:off x="579100" y="25740079"/>
            <a:ext cx="15581466" cy="3968300"/>
          </a:xfrm>
          <a:prstGeom prst="roundRect">
            <a:avLst>
              <a:gd name="adj" fmla="val 8705"/>
            </a:avLst>
          </a:prstGeom>
          <a:noFill/>
          <a:ln w="12700">
            <a:solidFill>
              <a:schemeClr val="accent2">
                <a:lumMod val="50000"/>
              </a:schemeClr>
            </a:solidFill>
          </a:ln>
          <a:extLst/>
        </p:spPr>
        <p:txBody>
          <a:bodyPr wrap="square"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1009186" y="14225729"/>
            <a:ext cx="1476345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Measurement situation</a:t>
            </a: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Ground surface measurement (for environmental monitoring</a:t>
            </a: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) : detect the radiation energy spectrum at 1m above ground surface </a:t>
            </a:r>
            <a:endParaRPr lang="en-US" altLang="ko-KR" sz="2400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Concrete wall measurement (for facilities decommission</a:t>
            </a: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) : detect the radiation energy spectrum at a distance of 1 m from the wall</a:t>
            </a:r>
            <a:endParaRPr lang="en-US" altLang="ko-KR" sz="2400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 R</a:t>
            </a: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adioactive </a:t>
            </a:r>
            <a:r>
              <a:rPr lang="en-US" altLang="ko-KR" sz="2400" b="0" dirty="0"/>
              <a:t>waste drum </a:t>
            </a:r>
            <a:r>
              <a:rPr lang="en-US" altLang="ko-KR" sz="2400" b="0" dirty="0" smtClean="0"/>
              <a:t>measurement (for </a:t>
            </a:r>
            <a:r>
              <a:rPr lang="en-US" altLang="ko-KR" sz="2400" b="0" dirty="0" err="1"/>
              <a:t>radwaste</a:t>
            </a:r>
            <a:r>
              <a:rPr lang="en-US" altLang="ko-KR" sz="2400" b="0" dirty="0"/>
              <a:t> management) </a:t>
            </a:r>
            <a:r>
              <a:rPr lang="en-US" altLang="ko-KR" sz="2400" b="0" dirty="0" smtClean="0"/>
              <a:t>: detect the radiation energy spectrum at a distance of 1 m from the center of </a:t>
            </a:r>
            <a:r>
              <a:rPr lang="en-US" altLang="ko-KR" sz="2400" b="0" dirty="0" smtClean="0"/>
              <a:t>drum</a:t>
            </a:r>
            <a:endParaRPr lang="en-US" altLang="ko-KR" sz="2400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33" name="Text Box 28"/>
          <p:cNvSpPr txBox="1">
            <a:spLocks noChangeArrowheads="1"/>
          </p:cNvSpPr>
          <p:nvPr/>
        </p:nvSpPr>
        <p:spPr bwMode="auto">
          <a:xfrm>
            <a:off x="262110" y="1195869"/>
            <a:ext cx="263001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Arial Unicode MS" pitchFamily="50" charset="-127"/>
                <a:cs typeface="Arial Unicode MS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6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Development of virtual gamma-ray energy spectrum database under various conditions using MCNP simulation</a:t>
            </a:r>
            <a:endParaRPr lang="en-US" altLang="ko-K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6" name="Text Box 180"/>
          <p:cNvSpPr txBox="1">
            <a:spLocks noChangeArrowheads="1"/>
          </p:cNvSpPr>
          <p:nvPr/>
        </p:nvSpPr>
        <p:spPr bwMode="auto">
          <a:xfrm>
            <a:off x="1077716" y="5830567"/>
            <a:ext cx="37639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6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5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4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4228" dirty="0" smtClean="0">
                <a:solidFill>
                  <a:schemeClr val="accent2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076" name="Text Box 207"/>
          <p:cNvSpPr txBox="1">
            <a:spLocks noChangeArrowheads="1"/>
          </p:cNvSpPr>
          <p:nvPr/>
        </p:nvSpPr>
        <p:spPr bwMode="auto">
          <a:xfrm>
            <a:off x="1438275" y="4312009"/>
            <a:ext cx="259476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6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5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4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3600" dirty="0" err="1" smtClean="0">
                <a:solidFill>
                  <a:srgbClr val="3333FF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Yoomi</a:t>
            </a:r>
            <a:r>
              <a:rPr lang="en-US" altLang="ko-KR" sz="3600" dirty="0" smtClean="0">
                <a:solidFill>
                  <a:srgbClr val="3333FF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Choi</a:t>
            </a:r>
            <a:r>
              <a:rPr lang="en-US" altLang="ko-KR" sz="3600" baseline="30000" dirty="0" smtClean="0">
                <a:solidFill>
                  <a:srgbClr val="3333FF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*</a:t>
            </a:r>
            <a:r>
              <a:rPr lang="en-US" altLang="ko-KR" sz="3600" dirty="0" smtClean="0">
                <a:solidFill>
                  <a:srgbClr val="3333FF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Young-Yong Ji, </a:t>
            </a:r>
            <a:r>
              <a:rPr lang="en-US" altLang="ko-KR" sz="3600" dirty="0" err="1" smtClean="0">
                <a:solidFill>
                  <a:srgbClr val="3333FF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Sungyeop</a:t>
            </a:r>
            <a:r>
              <a:rPr lang="en-US" altLang="ko-KR" sz="3600" dirty="0" smtClean="0">
                <a:solidFill>
                  <a:srgbClr val="3333FF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3600" dirty="0" err="1" smtClean="0">
                <a:solidFill>
                  <a:srgbClr val="3333FF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Joung</a:t>
            </a:r>
            <a:r>
              <a:rPr lang="en-US" altLang="ko-KR" sz="3600" dirty="0" smtClean="0">
                <a:solidFill>
                  <a:srgbClr val="3333FF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400" dirty="0" smtClean="0">
                <a:solidFill>
                  <a:srgbClr val="0E78C8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Radiation Safety Management Division, Korea Atomic Energy Research Institute, 989-111, </a:t>
            </a:r>
            <a:r>
              <a:rPr lang="en-US" altLang="ko-KR" sz="2400" dirty="0" err="1" smtClean="0">
                <a:solidFill>
                  <a:srgbClr val="0E78C8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Daedukdae-ro</a:t>
            </a:r>
            <a:r>
              <a:rPr lang="en-US" altLang="ko-KR" sz="2400" dirty="0" smtClean="0">
                <a:solidFill>
                  <a:srgbClr val="0E78C8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en-US" altLang="ko-KR" sz="2400" dirty="0" err="1" smtClean="0">
                <a:solidFill>
                  <a:srgbClr val="0E78C8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Dukjin</a:t>
            </a:r>
            <a:r>
              <a:rPr lang="en-US" altLang="ko-KR" sz="2400" dirty="0" smtClean="0">
                <a:solidFill>
                  <a:srgbClr val="0E78C8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-dong, </a:t>
            </a:r>
            <a:r>
              <a:rPr lang="en-US" altLang="ko-KR" sz="2400" dirty="0" err="1" smtClean="0">
                <a:solidFill>
                  <a:srgbClr val="0E78C8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Yuseong-gu</a:t>
            </a:r>
            <a:r>
              <a:rPr lang="en-US" altLang="ko-KR" sz="2400" dirty="0" smtClean="0">
                <a:solidFill>
                  <a:srgbClr val="0E78C8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Daejeon , Republic of Korea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* Email : cym1031@kaeri.re.kr</a:t>
            </a:r>
            <a:endParaRPr lang="ko-KR" altLang="en-US" sz="28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1220591" y="12671327"/>
            <a:ext cx="5732660" cy="74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6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5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4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4228" dirty="0" smtClean="0">
                <a:solidFill>
                  <a:schemeClr val="accent2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Material and Methods</a:t>
            </a:r>
            <a:endParaRPr lang="en-US" altLang="ko-KR" sz="4228" dirty="0" smtClean="0">
              <a:solidFill>
                <a:srgbClr val="FF99FF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56" name="Text Box 1551"/>
          <p:cNvSpPr txBox="1">
            <a:spLocks noChangeArrowheads="1"/>
          </p:cNvSpPr>
          <p:nvPr/>
        </p:nvSpPr>
        <p:spPr bwMode="auto">
          <a:xfrm>
            <a:off x="16952827" y="36031919"/>
            <a:ext cx="3583121" cy="74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6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5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4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4228" dirty="0" smtClean="0">
                <a:solidFill>
                  <a:schemeClr val="accent2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8" name="Text Box 1597"/>
          <p:cNvSpPr txBox="1">
            <a:spLocks noChangeArrowheads="1"/>
          </p:cNvSpPr>
          <p:nvPr/>
        </p:nvSpPr>
        <p:spPr bwMode="auto">
          <a:xfrm>
            <a:off x="16826564" y="5758857"/>
            <a:ext cx="6001964" cy="74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6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5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4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4228" dirty="0" smtClean="0">
                <a:solidFill>
                  <a:schemeClr val="accent2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Result and Discussion</a:t>
            </a:r>
            <a:endParaRPr lang="en-US" altLang="ko-KR" sz="4228" dirty="0" smtClean="0">
              <a:solidFill>
                <a:srgbClr val="FF99FF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4112" name="직사각형 73"/>
          <p:cNvSpPr>
            <a:spLocks noChangeArrowheads="1"/>
          </p:cNvSpPr>
          <p:nvPr/>
        </p:nvSpPr>
        <p:spPr bwMode="auto">
          <a:xfrm>
            <a:off x="1320603" y="6598848"/>
            <a:ext cx="14341475" cy="625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9pPr>
          </a:lstStyle>
          <a:p>
            <a:pPr marL="457200" indent="-457200" algn="just" latinLnBrk="1">
              <a:lnSpc>
                <a:spcPct val="13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b="0" dirty="0">
                <a:ea typeface="함초롬바탕" panose="02030604000101010101" pitchFamily="18" charset="-127"/>
                <a:cs typeface="Arial" panose="020B0604020202020204" pitchFamily="34" charset="0"/>
              </a:rPr>
              <a:t>Gamma-ray spectrometry </a:t>
            </a:r>
            <a:r>
              <a:rPr lang="en-US" altLang="ko-KR" b="0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can be applied to </a:t>
            </a:r>
            <a:r>
              <a:rPr lang="en-US" altLang="ko-KR" b="0" i="1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in-situ</a:t>
            </a:r>
            <a:r>
              <a:rPr lang="en-US" altLang="ko-KR" b="0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b="0" dirty="0">
                <a:ea typeface="함초롬바탕" panose="02030604000101010101" pitchFamily="18" charset="-127"/>
                <a:cs typeface="Arial" panose="020B0604020202020204" pitchFamily="34" charset="0"/>
              </a:rPr>
              <a:t>measurements for various field, such as decommissioning, environmental monitoring and radioactive </a:t>
            </a:r>
            <a:r>
              <a:rPr lang="en-US" altLang="ko-KR" b="0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waste management </a:t>
            </a:r>
            <a:r>
              <a:rPr lang="en-US" altLang="ko-KR" b="0" dirty="0">
                <a:ea typeface="함초롬바탕" panose="02030604000101010101" pitchFamily="18" charset="-127"/>
                <a:cs typeface="Arial" panose="020B0604020202020204" pitchFamily="34" charset="0"/>
              </a:rPr>
              <a:t>etc</a:t>
            </a:r>
            <a:r>
              <a:rPr lang="en-US" altLang="ko-KR" b="0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.</a:t>
            </a:r>
          </a:p>
          <a:p>
            <a:pPr marL="457200" indent="-457200" algn="just" latinLnBrk="1">
              <a:lnSpc>
                <a:spcPct val="13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b="0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b="0" dirty="0">
                <a:ea typeface="함초롬바탕" panose="02030604000101010101" pitchFamily="18" charset="-127"/>
                <a:cs typeface="Arial" panose="020B0604020202020204" pitchFamily="34" charset="0"/>
              </a:rPr>
              <a:t>As the demand in the field of application increases, a training system for technical profession is also required. </a:t>
            </a:r>
            <a:endParaRPr lang="en-US" altLang="ko-KR" b="0" dirty="0" smtClean="0">
              <a:ea typeface="함초롬바탕" panose="02030604000101010101" pitchFamily="18" charset="-127"/>
              <a:cs typeface="Arial" panose="020B0604020202020204" pitchFamily="34" charset="0"/>
            </a:endParaRPr>
          </a:p>
          <a:p>
            <a:pPr marL="457200" indent="-457200" algn="just" latinLnBrk="1">
              <a:lnSpc>
                <a:spcPct val="13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b="0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To </a:t>
            </a:r>
            <a:r>
              <a:rPr lang="en-US" altLang="ko-KR" b="0" dirty="0">
                <a:ea typeface="함초롬바탕" panose="02030604000101010101" pitchFamily="18" charset="-127"/>
                <a:cs typeface="Arial" panose="020B0604020202020204" pitchFamily="34" charset="0"/>
              </a:rPr>
              <a:t>increase the proficiency of spectrometry, it is necessary to experience directly analyzing the measured </a:t>
            </a:r>
            <a:r>
              <a:rPr lang="en-US" altLang="ko-KR" b="0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spectra of artificial radionuclides which are difficult </a:t>
            </a:r>
            <a:r>
              <a:rPr lang="en-US" altLang="ko-KR" b="0" dirty="0">
                <a:ea typeface="함초롬바탕" panose="02030604000101010101" pitchFamily="18" charset="-127"/>
                <a:cs typeface="Arial" panose="020B0604020202020204" pitchFamily="34" charset="0"/>
              </a:rPr>
              <a:t>to </a:t>
            </a:r>
            <a:r>
              <a:rPr lang="en-US" altLang="ko-KR" b="0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obtain under the </a:t>
            </a:r>
            <a:r>
              <a:rPr lang="en-US" altLang="ko-KR" b="0" i="1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in-situ</a:t>
            </a:r>
            <a:r>
              <a:rPr lang="en-US" altLang="ko-KR" b="0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 measurement condition.</a:t>
            </a:r>
          </a:p>
          <a:p>
            <a:pPr marL="457200" indent="-457200" algn="just" latinLnBrk="1">
              <a:lnSpc>
                <a:spcPct val="13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ko-KR" b="0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In this study, </a:t>
            </a:r>
            <a:r>
              <a:rPr lang="en-US" altLang="ko-KR" b="0" dirty="0">
                <a:ea typeface="함초롬바탕" panose="02030604000101010101" pitchFamily="18" charset="-127"/>
                <a:cs typeface="Arial" panose="020B0604020202020204" pitchFamily="34" charset="0"/>
              </a:rPr>
              <a:t>a database for generating a virtual gamma-ray energy spectrum of artificial radionuclide </a:t>
            </a:r>
            <a:r>
              <a:rPr lang="en-US" altLang="ko-KR" b="0" dirty="0" smtClean="0">
                <a:ea typeface="함초롬바탕" panose="02030604000101010101" pitchFamily="18" charset="-127"/>
                <a:cs typeface="Arial" panose="020B0604020202020204" pitchFamily="34" charset="0"/>
              </a:rPr>
              <a:t>under various in-situ measurement conditions was </a:t>
            </a:r>
            <a:r>
              <a:rPr lang="en-US" altLang="ko-KR" b="0" dirty="0">
                <a:ea typeface="함초롬바탕" panose="02030604000101010101" pitchFamily="18" charset="-127"/>
                <a:cs typeface="Arial" panose="020B0604020202020204" pitchFamily="34" charset="0"/>
              </a:rPr>
              <a:t>developed by computational simulation. </a:t>
            </a:r>
            <a:endParaRPr lang="ko-KR" altLang="en-US" sz="2000" b="0" dirty="0" smtClean="0">
              <a:ea typeface="함초롬바탕" panose="020306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113" name="Rectangle 198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4114" name="모서리가 둥근 직사각형 2"/>
          <p:cNvSpPr>
            <a:spLocks noChangeArrowheads="1"/>
          </p:cNvSpPr>
          <p:nvPr/>
        </p:nvSpPr>
        <p:spPr bwMode="auto">
          <a:xfrm>
            <a:off x="807841" y="18765666"/>
            <a:ext cx="3179762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9pPr>
          </a:lstStyle>
          <a:p>
            <a:pPr eaLnBrk="1" latin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4115" name="모서리가 둥근 직사각형 40"/>
          <p:cNvSpPr>
            <a:spLocks noChangeArrowheads="1"/>
          </p:cNvSpPr>
          <p:nvPr/>
        </p:nvSpPr>
        <p:spPr bwMode="auto">
          <a:xfrm>
            <a:off x="1220592" y="13482567"/>
            <a:ext cx="9207836" cy="590177"/>
          </a:xfrm>
          <a:prstGeom prst="roundRect">
            <a:avLst>
              <a:gd name="adj" fmla="val 16667"/>
            </a:avLst>
          </a:prstGeom>
          <a:solidFill>
            <a:srgbClr val="0E78C8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9pPr>
          </a:lstStyle>
          <a:p>
            <a:pPr algn="ctr" eaLnBrk="1" latinLnBrk="1" hangingPunct="1"/>
            <a:r>
              <a:rPr lang="en-US" altLang="ko-KR" dirty="0" smtClean="0">
                <a:solidFill>
                  <a:schemeClr val="bg1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Selection of measurement situation and conditions</a:t>
            </a:r>
            <a:endParaRPr lang="ko-KR" altLang="en-US" dirty="0">
              <a:solidFill>
                <a:schemeClr val="bg1"/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116" name="직사각형 2"/>
          <p:cNvSpPr>
            <a:spLocks noChangeArrowheads="1"/>
          </p:cNvSpPr>
          <p:nvPr/>
        </p:nvSpPr>
        <p:spPr bwMode="auto">
          <a:xfrm>
            <a:off x="9569253" y="20548159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9pPr>
          </a:lstStyle>
          <a:p>
            <a:pPr eaLnBrk="1" latinLnBrk="1" hangingPunct="1"/>
            <a:endParaRPr lang="ko-KR" altLang="en-US">
              <a:cs typeface="Arial" panose="020B0604020202020204" pitchFamily="34" charset="0"/>
            </a:endParaRPr>
          </a:p>
        </p:txBody>
      </p:sp>
      <p:sp>
        <p:nvSpPr>
          <p:cNvPr id="4127" name="모서리가 둥근 직사각형 40"/>
          <p:cNvSpPr>
            <a:spLocks noChangeArrowheads="1"/>
          </p:cNvSpPr>
          <p:nvPr/>
        </p:nvSpPr>
        <p:spPr bwMode="auto">
          <a:xfrm>
            <a:off x="1077716" y="25102459"/>
            <a:ext cx="11563769" cy="578882"/>
          </a:xfrm>
          <a:prstGeom prst="roundRect">
            <a:avLst>
              <a:gd name="adj" fmla="val 16667"/>
            </a:avLst>
          </a:prstGeom>
          <a:solidFill>
            <a:srgbClr val="0E78C8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9pPr>
          </a:lstStyle>
          <a:p>
            <a:pPr algn="ctr" eaLnBrk="1" latinLnBrk="1" hangingPunct="1"/>
            <a:r>
              <a:rPr lang="en-US" altLang="ko-KR" dirty="0" smtClean="0">
                <a:solidFill>
                  <a:schemeClr val="bg1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Methodology of virtual gamma-ray energy spectrum generation </a:t>
            </a:r>
            <a:endParaRPr lang="ko-KR" altLang="en-US" dirty="0">
              <a:solidFill>
                <a:schemeClr val="bg1"/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131" name="모서리가 둥근 직사각형 40"/>
          <p:cNvSpPr>
            <a:spLocks noChangeArrowheads="1"/>
          </p:cNvSpPr>
          <p:nvPr/>
        </p:nvSpPr>
        <p:spPr bwMode="auto">
          <a:xfrm>
            <a:off x="915473" y="35933786"/>
            <a:ext cx="7191372" cy="578882"/>
          </a:xfrm>
          <a:prstGeom prst="roundRect">
            <a:avLst>
              <a:gd name="adj" fmla="val 16667"/>
            </a:avLst>
          </a:prstGeom>
          <a:solidFill>
            <a:srgbClr val="0E78C8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9pPr>
          </a:lstStyle>
          <a:p>
            <a:pPr algn="ctr" eaLnBrk="1" latinLnBrk="1" hangingPunct="1"/>
            <a:r>
              <a:rPr lang="en-US" altLang="ko-KR" dirty="0" smtClean="0">
                <a:solidFill>
                  <a:schemeClr val="bg1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Verification of virtual spectrum </a:t>
            </a:r>
            <a:endParaRPr lang="ko-KR" altLang="en-US" dirty="0">
              <a:solidFill>
                <a:schemeClr val="bg1"/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145" name="직사각형 73"/>
          <p:cNvSpPr>
            <a:spLocks noChangeArrowheads="1"/>
          </p:cNvSpPr>
          <p:nvPr/>
        </p:nvSpPr>
        <p:spPr bwMode="auto">
          <a:xfrm>
            <a:off x="16501640" y="36643596"/>
            <a:ext cx="1505470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270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9pPr>
          </a:lstStyle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Verify </a:t>
            </a:r>
            <a:r>
              <a:rPr lang="en-US" altLang="ko-KR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the validity of the virtual gamma-ray energy spectrum with differences within about 20% from the true values</a:t>
            </a:r>
          </a:p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 T</a:t>
            </a:r>
            <a:r>
              <a:rPr lang="en-US" altLang="ko-KR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he developed database can </a:t>
            </a:r>
            <a:r>
              <a:rPr lang="en-US" altLang="ko-KR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be used for educational gamma-ray energy spectrum simulators </a:t>
            </a:r>
            <a:endParaRPr lang="en-US" altLang="ko-KR" kern="0" dirty="0" smtClean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It </a:t>
            </a:r>
            <a:r>
              <a:rPr lang="en-US" altLang="ko-KR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will be improved to generate a spectrum more similar to the actual measured spectrum and expanded by adding various measurement conditions in the future</a:t>
            </a:r>
            <a:endParaRPr lang="en-US" altLang="ko-KR" kern="0" dirty="0" smtClean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ko-KR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ko-KR" b="0" dirty="0" smtClean="0">
              <a:solidFill>
                <a:srgbClr val="000000"/>
              </a:solidFill>
              <a:ea typeface="함초롬바탕" panose="020306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8480581" y="29785049"/>
            <a:ext cx="767998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MCNP simulation</a:t>
            </a:r>
            <a:endParaRPr lang="en-US" altLang="ko-KR" b="0" kern="0" dirty="0" smtClean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Geometry</a:t>
            </a:r>
          </a:p>
          <a:p>
            <a:pPr marL="800100" lvl="1" indent="-34290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1400" b="0" kern="0" dirty="0" smtClean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400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2000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Output format </a:t>
            </a:r>
            <a:endParaRPr lang="en-US" altLang="ko-KR" sz="2400" b="0" kern="0" dirty="0" smtClean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1011600" lvl="2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Channel </a:t>
            </a: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number : 1k for </a:t>
            </a:r>
            <a:r>
              <a:rPr lang="en-US" altLang="ko-KR" sz="2400" b="0" kern="0" dirty="0" err="1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NaI</a:t>
            </a: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 and </a:t>
            </a: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LaBr</a:t>
            </a:r>
            <a:r>
              <a:rPr lang="en-US" altLang="ko-KR" sz="2400" b="0" kern="0" baseline="-2500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3</a:t>
            </a: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, 16k </a:t>
            </a: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for </a:t>
            </a:r>
            <a:r>
              <a:rPr lang="en-US" altLang="ko-KR" sz="2400" b="0" kern="0" dirty="0" err="1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HPGe</a:t>
            </a: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 for high-accuracy </a:t>
            </a: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linear interpolation</a:t>
            </a:r>
            <a:endParaRPr lang="en-US" altLang="ko-KR" sz="2400" b="0" kern="0" dirty="0" smtClean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86956" y="2287975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79106" y="1381706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>
              <a:cs typeface="Arial" panose="020B0604020202020204" pitchFamily="34" charset="0"/>
            </a:endParaRPr>
          </a:p>
        </p:txBody>
      </p:sp>
      <p:sp>
        <p:nvSpPr>
          <p:cNvPr id="100" name="모서리가 둥근 직사각형 40"/>
          <p:cNvSpPr>
            <a:spLocks noChangeArrowheads="1"/>
          </p:cNvSpPr>
          <p:nvPr/>
        </p:nvSpPr>
        <p:spPr bwMode="auto">
          <a:xfrm>
            <a:off x="16797920" y="6673399"/>
            <a:ext cx="6765897" cy="578882"/>
          </a:xfrm>
          <a:prstGeom prst="roundRect">
            <a:avLst>
              <a:gd name="adj" fmla="val 16667"/>
            </a:avLst>
          </a:prstGeom>
          <a:solidFill>
            <a:srgbClr val="0E78C8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9pPr>
          </a:lstStyle>
          <a:p>
            <a:pPr algn="ctr" eaLnBrk="1" latinLnBrk="1" hangingPunct="1"/>
            <a:r>
              <a:rPr lang="en-US" altLang="ko-KR" dirty="0" smtClean="0">
                <a:solidFill>
                  <a:schemeClr val="bg1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Background spectrum</a:t>
            </a:r>
            <a:endParaRPr lang="ko-KR" altLang="en-US" dirty="0">
              <a:solidFill>
                <a:schemeClr val="bg1"/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0" y="-206918"/>
            <a:ext cx="30279975" cy="103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963" tIns="178981" rIns="357963" bIns="178981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7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41325" indent="15875" algn="l" rtl="0" fontAlgn="base">
              <a:spcBef>
                <a:spcPct val="50000"/>
              </a:spcBef>
              <a:spcAft>
                <a:spcPct val="0"/>
              </a:spcAft>
              <a:defRPr sz="27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882650" indent="31750" algn="l" rtl="0" fontAlgn="base">
              <a:spcBef>
                <a:spcPct val="50000"/>
              </a:spcBef>
              <a:spcAft>
                <a:spcPct val="0"/>
              </a:spcAft>
              <a:defRPr sz="27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25563" indent="46038" algn="l" rtl="0" fontAlgn="base">
              <a:spcBef>
                <a:spcPct val="50000"/>
              </a:spcBef>
              <a:spcAft>
                <a:spcPct val="0"/>
              </a:spcAft>
              <a:defRPr sz="27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766888" indent="61913" algn="l" rtl="0" fontAlgn="base">
              <a:spcBef>
                <a:spcPct val="50000"/>
              </a:spcBef>
              <a:spcAft>
                <a:spcPct val="0"/>
              </a:spcAft>
              <a:defRPr sz="27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7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7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7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7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3579813" latinLnBrk="1">
              <a:spcBef>
                <a:spcPct val="0"/>
              </a:spcBef>
            </a:pPr>
            <a:r>
              <a:rPr lang="en-US" altLang="ko-KR" sz="4400" i="1" u="sng" dirty="0">
                <a:solidFill>
                  <a:schemeClr val="tx1"/>
                </a:solidFill>
                <a:latin typeface="Times New Roman" panose="02020603050405020304" pitchFamily="18" charset="0"/>
                <a:ea typeface="휴먼둥근헤드라인" pitchFamily="18" charset="-127"/>
                <a:cs typeface="Times New Roman" panose="02020603050405020304" pitchFamily="18" charset="0"/>
              </a:rPr>
              <a:t>Transactions of the Korean Nuclear Society Spring </a:t>
            </a:r>
            <a:r>
              <a:rPr lang="en-US" altLang="ko-KR" sz="4400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휴먼둥근헤드라인" pitchFamily="18" charset="-127"/>
                <a:cs typeface="Times New Roman" panose="02020603050405020304" pitchFamily="18" charset="0"/>
              </a:rPr>
              <a:t>Meeting, </a:t>
            </a:r>
            <a:r>
              <a:rPr lang="en-US" altLang="ko-KR" sz="4400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휴먼둥근헤드라인" pitchFamily="18" charset="-127"/>
                <a:cs typeface="Times New Roman" panose="02020603050405020304" pitchFamily="18" charset="0"/>
              </a:rPr>
              <a:t>Jeju</a:t>
            </a:r>
            <a:r>
              <a:rPr lang="en-US" altLang="ko-KR" sz="4400" i="1" u="sng" dirty="0">
                <a:solidFill>
                  <a:schemeClr val="tx1"/>
                </a:solidFill>
                <a:latin typeface="Times New Roman" panose="02020603050405020304" pitchFamily="18" charset="0"/>
                <a:ea typeface="휴먼둥근헤드라인" pitchFamily="18" charset="-127"/>
                <a:cs typeface="Times New Roman" panose="02020603050405020304" pitchFamily="18" charset="0"/>
              </a:rPr>
              <a:t>, Korea, May </a:t>
            </a:r>
            <a:r>
              <a:rPr lang="en-US" altLang="ko-KR" sz="4400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휴먼둥근헤드라인" pitchFamily="18" charset="-127"/>
                <a:cs typeface="Times New Roman" panose="02020603050405020304" pitchFamily="18" charset="0"/>
              </a:rPr>
              <a:t>18-20</a:t>
            </a:r>
            <a:r>
              <a:rPr lang="en-US" altLang="ko-KR" sz="4400" i="1" u="sng" dirty="0">
                <a:solidFill>
                  <a:schemeClr val="tx1"/>
                </a:solidFill>
                <a:latin typeface="Times New Roman" panose="02020603050405020304" pitchFamily="18" charset="0"/>
                <a:ea typeface="휴먼둥근헤드라인" pitchFamily="18" charset="-127"/>
                <a:cs typeface="Times New Roman" panose="02020603050405020304" pitchFamily="18" charset="0"/>
              </a:rPr>
              <a:t>, 2022</a:t>
            </a:r>
            <a:endParaRPr kumimoji="1" lang="en-US" altLang="ko-KR" sz="4400" i="1" u="sng" dirty="0">
              <a:solidFill>
                <a:schemeClr val="tx1"/>
              </a:solidFill>
              <a:latin typeface="Times New Roman" panose="02020603050405020304" pitchFamily="18" charset="0"/>
              <a:ea typeface="휴먼둥근헤드라인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3265" name="직선 화살표 연결선 3264"/>
          <p:cNvCxnSpPr/>
          <p:nvPr/>
        </p:nvCxnSpPr>
        <p:spPr bwMode="auto">
          <a:xfrm>
            <a:off x="24969090" y="34798504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7" name="Text Box 1551"/>
          <p:cNvSpPr txBox="1">
            <a:spLocks noChangeArrowheads="1"/>
          </p:cNvSpPr>
          <p:nvPr/>
        </p:nvSpPr>
        <p:spPr bwMode="auto">
          <a:xfrm>
            <a:off x="16547953" y="40716699"/>
            <a:ext cx="3562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6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53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4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3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sz="2800" dirty="0" smtClean="0">
                <a:solidFill>
                  <a:schemeClr val="accent2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288" name="직사각형 73"/>
          <p:cNvSpPr>
            <a:spLocks noChangeArrowheads="1"/>
          </p:cNvSpPr>
          <p:nvPr/>
        </p:nvSpPr>
        <p:spPr bwMode="auto">
          <a:xfrm>
            <a:off x="16455124" y="41167911"/>
            <a:ext cx="15054707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indent="1270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defRPr>
            </a:lvl9pPr>
          </a:lstStyle>
          <a:p>
            <a:pPr indent="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This </a:t>
            </a:r>
            <a:r>
              <a:rPr lang="en-US" altLang="ko-KR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work was supported by KOREA HYDRO &amp; NUCLEAR POWER CO., LTD </a:t>
            </a: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(No</a:t>
            </a:r>
            <a:r>
              <a:rPr lang="en-US" altLang="ko-KR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. G20IO02)</a:t>
            </a:r>
            <a:endParaRPr lang="en-US" altLang="ko-KR" b="0" dirty="0" smtClean="0">
              <a:solidFill>
                <a:srgbClr val="000000"/>
              </a:solidFill>
              <a:ea typeface="함초롬바탕" panose="020306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Rectangle 386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표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731745"/>
                  </p:ext>
                </p:extLst>
              </p:nvPr>
            </p:nvGraphicFramePr>
            <p:xfrm>
              <a:off x="1620518" y="20499500"/>
              <a:ext cx="14041560" cy="41567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29854">
                      <a:extLst>
                        <a:ext uri="{9D8B030D-6E8A-4147-A177-3AD203B41FA5}">
                          <a16:colId xmlns:a16="http://schemas.microsoft.com/office/drawing/2014/main" val="1212373466"/>
                        </a:ext>
                      </a:extLst>
                    </a:gridCol>
                    <a:gridCol w="8064896">
                      <a:extLst>
                        <a:ext uri="{9D8B030D-6E8A-4147-A177-3AD203B41FA5}">
                          <a16:colId xmlns:a16="http://schemas.microsoft.com/office/drawing/2014/main" val="2363980741"/>
                        </a:ext>
                      </a:extLst>
                    </a:gridCol>
                    <a:gridCol w="2846810">
                      <a:extLst>
                        <a:ext uri="{9D8B030D-6E8A-4147-A177-3AD203B41FA5}">
                          <a16:colId xmlns:a16="http://schemas.microsoft.com/office/drawing/2014/main" val="2854762465"/>
                        </a:ext>
                      </a:extLst>
                    </a:gridCol>
                  </a:tblGrid>
                  <a:tr h="7122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Measurement</a:t>
                          </a:r>
                          <a:r>
                            <a:rPr lang="en-US" altLang="ko-KR" sz="24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situation</a:t>
                          </a:r>
                          <a:endParaRPr lang="ko-KR" altLang="en-US" sz="24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99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Source distribution</a:t>
                          </a:r>
                          <a:endParaRPr lang="ko-KR" altLang="en-US" sz="24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99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Radionuclides</a:t>
                          </a:r>
                          <a:endParaRPr lang="ko-KR" altLang="en-US" sz="24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99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7949566"/>
                      </a:ext>
                    </a:extLst>
                  </a:tr>
                  <a:tr h="140795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kern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Ground surface measurement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Assumed to be exponential depth distribution</a:t>
                          </a:r>
                        </a:p>
                        <a:p>
                          <a:pPr algn="just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Radius of distribution area : 1, 5, 10, 20, 30, 50, 100 m</a:t>
                          </a:r>
                        </a:p>
                        <a:p>
                          <a:pPr algn="just" latinLnBrk="1"/>
                          <a:r>
                            <a:rPr lang="en-US" altLang="ko-KR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- Depth distribution </a:t>
                          </a:r>
                          <a:r>
                            <a:rPr lang="en-US" altLang="ko-KR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function</a:t>
                          </a:r>
                          <a:endParaRPr lang="en-US" altLang="ko-KR" sz="2000" baseline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indent="0" algn="ctr" defTabSz="878647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2000" smtClean="0"/>
                                <m:t>A</m:t>
                              </m:r>
                              <m:r>
                                <a:rPr lang="en-US" altLang="ko-KR" sz="2000" smtClean="0"/>
                                <m:t>=</m:t>
                              </m:r>
                              <m:sSub>
                                <m:sSubPr>
                                  <m:ctrlPr>
                                    <a:rPr lang="en-US" altLang="ko-KR" sz="2000" smtClean="0"/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000"/>
                                    <m:t>A</m:t>
                                  </m:r>
                                </m:e>
                                <m:sub>
                                  <m:r>
                                    <a:rPr lang="en-US" altLang="ko-KR" sz="2000"/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2000"/>
                                <m:t>×</m:t>
                              </m:r>
                              <m:sSup>
                                <m:sSupPr>
                                  <m:ctrlPr>
                                    <a:rPr lang="en-US" altLang="ko-KR" sz="2000" smtClean="0"/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2000"/>
                                    <m:t>e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ko-KR" sz="2000" smtClean="0"/>
                                      </m:ctrlPr>
                                    </m:sSubPr>
                                    <m:e>
                                      <m:r>
                                        <a:rPr lang="ko-KR" altLang="en-US" sz="2000" smtClean="0"/>
                                        <m:t>𝜌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/>
                                        <m:t>s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altLang="ko-KR" sz="2000"/>
                                    <m:t>z</m:t>
                                  </m:r>
                                  <m:r>
                                    <a:rPr lang="en-US" altLang="ko-KR" sz="2000"/>
                                    <m:t>/</m:t>
                                  </m:r>
                                  <m:r>
                                    <a:rPr lang="ko-KR" altLang="en-US" sz="2000" smtClean="0"/>
                                    <m:t>𝛽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 algn="just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</a:t>
                          </a:r>
                          <a:r>
                            <a:rPr lang="el-GR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β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(relaxation mass per unit area) 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 0, 0.3, 0.5, 1, 3, 5, 10 g/㎠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altLang="ko-KR" sz="2000" u="none" strike="noStrike" kern="1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Co, </a:t>
                          </a:r>
                          <a:r>
                            <a:rPr lang="pl-PL" altLang="ko-KR" sz="2000" u="none" strike="noStrike" kern="1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134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137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131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103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Ru 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513445"/>
                      </a:ext>
                    </a:extLst>
                  </a:tr>
                  <a:tr h="87049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Concrete wall measurement </a:t>
                          </a:r>
                          <a:endParaRPr lang="en-US" altLang="ko-K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Assumed to</a:t>
                          </a:r>
                          <a:r>
                            <a:rPr lang="en-US" altLang="ko-KR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be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uniformly distributed up to an area of 5 cm in the depth direction of the 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concrete</a:t>
                          </a:r>
                          <a:r>
                            <a:rPr lang="en-US" altLang="ko-KR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wall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94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Nb,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134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137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108m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110m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152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Eu,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154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Eu,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124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Sb,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125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Sb 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7687354"/>
                      </a:ext>
                    </a:extLst>
                  </a:tr>
                  <a:tr h="64234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Radioactive waste drum measurement 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Assumed 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 be uniformly distributed within the 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drum filled with</a:t>
                          </a:r>
                          <a:r>
                            <a:rPr lang="en-US" altLang="ko-KR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cement and DAW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58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94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Nb,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137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144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Ce 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2782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표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3731745"/>
                  </p:ext>
                </p:extLst>
              </p:nvPr>
            </p:nvGraphicFramePr>
            <p:xfrm>
              <a:off x="1620518" y="20499500"/>
              <a:ext cx="14041560" cy="41567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29854">
                      <a:extLst>
                        <a:ext uri="{9D8B030D-6E8A-4147-A177-3AD203B41FA5}">
                          <a16:colId xmlns:a16="http://schemas.microsoft.com/office/drawing/2014/main" val="1212373466"/>
                        </a:ext>
                      </a:extLst>
                    </a:gridCol>
                    <a:gridCol w="8064896">
                      <a:extLst>
                        <a:ext uri="{9D8B030D-6E8A-4147-A177-3AD203B41FA5}">
                          <a16:colId xmlns:a16="http://schemas.microsoft.com/office/drawing/2014/main" val="2363980741"/>
                        </a:ext>
                      </a:extLst>
                    </a:gridCol>
                    <a:gridCol w="2846810">
                      <a:extLst>
                        <a:ext uri="{9D8B030D-6E8A-4147-A177-3AD203B41FA5}">
                          <a16:colId xmlns:a16="http://schemas.microsoft.com/office/drawing/2014/main" val="285476246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Measurement</a:t>
                          </a:r>
                          <a:r>
                            <a:rPr lang="en-US" altLang="ko-KR" sz="24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situation</a:t>
                          </a:r>
                          <a:endParaRPr lang="ko-KR" altLang="en-US" sz="24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99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Source distribution</a:t>
                          </a:r>
                          <a:endParaRPr lang="ko-KR" altLang="en-US" sz="24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99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Radionuclides</a:t>
                          </a:r>
                          <a:endParaRPr lang="ko-KR" altLang="en-US" sz="24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99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7949566"/>
                      </a:ext>
                    </a:extLst>
                  </a:tr>
                  <a:tr h="162687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kern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Ground surface measurement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8897" t="-52612" r="-35423" b="-1115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altLang="ko-KR" sz="2000" u="none" strike="noStrike" kern="1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Co, </a:t>
                          </a:r>
                          <a:r>
                            <a:rPr lang="pl-PL" altLang="ko-KR" sz="2000" u="none" strike="noStrike" kern="1200" baseline="30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134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137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131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103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Ru 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513445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Concrete wall measurement </a:t>
                          </a:r>
                          <a:endParaRPr lang="en-US" altLang="ko-KR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Assumed to</a:t>
                          </a:r>
                          <a:r>
                            <a:rPr lang="en-US" altLang="ko-KR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be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uniformly distributed up to an area of 5 cm in the depth direction of the 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concrete</a:t>
                          </a:r>
                          <a:r>
                            <a:rPr lang="en-US" altLang="ko-KR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wall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94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Nb,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134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137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108m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110m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152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Eu,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154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Eu,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124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Sb, </a:t>
                          </a:r>
                          <a:r>
                            <a:rPr lang="en-US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125</a:t>
                          </a:r>
                          <a:r>
                            <a:rPr lang="en-US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Sb 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768735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Radioactive waste drum measurement 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 latinLnBrk="1"/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Assumed 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 be uniformly distributed within the </a:t>
                          </a:r>
                          <a:r>
                            <a:rPr lang="en-US" altLang="ko-KR" sz="2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drum filled with</a:t>
                          </a:r>
                          <a:r>
                            <a:rPr lang="en-US" altLang="ko-KR" sz="2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cement and DAW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58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94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Nb,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137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Cs, </a:t>
                          </a:r>
                          <a:r>
                            <a:rPr lang="pl-PL" altLang="ko-KR" sz="2000" u="none" strike="noStrike" kern="1200" baseline="30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144</a:t>
                          </a:r>
                          <a:r>
                            <a:rPr lang="pl-PL" altLang="ko-KR" sz="2000" u="none" strike="noStrike" kern="12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Ce </a:t>
                          </a:r>
                          <a:endParaRPr lang="ko-KR" alt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92782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직사각형 36"/>
          <p:cNvSpPr/>
          <p:nvPr/>
        </p:nvSpPr>
        <p:spPr>
          <a:xfrm>
            <a:off x="1077716" y="18131777"/>
            <a:ext cx="89546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Detector type </a:t>
            </a: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400" b="0" kern="0" dirty="0" err="1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HPGe</a:t>
            </a: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detector, </a:t>
            </a:r>
            <a:r>
              <a:rPr lang="el-GR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3"φ×3</a:t>
            </a:r>
            <a:r>
              <a:rPr lang="el-GR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" </a:t>
            </a:r>
            <a:r>
              <a:rPr lang="en-US" altLang="ko-KR" sz="2400" b="0" kern="0" dirty="0" err="1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NaI</a:t>
            </a: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(Tl) scintillation </a:t>
            </a: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detector, </a:t>
            </a:r>
            <a:r>
              <a:rPr lang="el-GR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2"φ×2</a:t>
            </a:r>
            <a:r>
              <a:rPr lang="el-GR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" </a:t>
            </a: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LaBr</a:t>
            </a:r>
            <a:r>
              <a:rPr lang="en-US" altLang="ko-KR" sz="2400" b="0" kern="0" baseline="-2500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3</a:t>
            </a: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(Ce) scintillation detector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089416" y="19809495"/>
            <a:ext cx="71978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Radionuclides and source distribution</a:t>
            </a:r>
          </a:p>
        </p:txBody>
      </p:sp>
      <p:sp>
        <p:nvSpPr>
          <p:cNvPr id="53" name="모서리가 둥근 직사각형 40"/>
          <p:cNvSpPr>
            <a:spLocks noChangeArrowheads="1"/>
          </p:cNvSpPr>
          <p:nvPr/>
        </p:nvSpPr>
        <p:spPr bwMode="auto">
          <a:xfrm>
            <a:off x="16685220" y="15063714"/>
            <a:ext cx="7502777" cy="578882"/>
          </a:xfrm>
          <a:prstGeom prst="roundRect">
            <a:avLst>
              <a:gd name="adj" fmla="val 16667"/>
            </a:avLst>
          </a:prstGeom>
          <a:solidFill>
            <a:srgbClr val="0E78C8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9pPr>
          </a:lstStyle>
          <a:p>
            <a:pPr algn="ctr" eaLnBrk="1" latinLnBrk="1" hangingPunct="1"/>
            <a:r>
              <a:rPr lang="en-US" altLang="ko-KR" dirty="0" smtClean="0">
                <a:solidFill>
                  <a:schemeClr val="bg1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Verification of virtual spectra</a:t>
            </a:r>
            <a:endParaRPr lang="ko-KR" altLang="en-US" dirty="0">
              <a:solidFill>
                <a:schemeClr val="bg1"/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462" y="18049520"/>
            <a:ext cx="4817805" cy="1857729"/>
          </a:xfrm>
          <a:prstGeom prst="rect">
            <a:avLst/>
          </a:prstGeom>
        </p:spPr>
      </p:pic>
      <p:grpSp>
        <p:nvGrpSpPr>
          <p:cNvPr id="106" name="그룹 105"/>
          <p:cNvGrpSpPr/>
          <p:nvPr/>
        </p:nvGrpSpPr>
        <p:grpSpPr>
          <a:xfrm>
            <a:off x="807841" y="26005791"/>
            <a:ext cx="15279115" cy="3406608"/>
            <a:chOff x="1507458" y="27491356"/>
            <a:chExt cx="14332146" cy="52921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직사각형 20"/>
                <p:cNvSpPr/>
                <p:nvPr/>
              </p:nvSpPr>
              <p:spPr bwMode="auto">
                <a:xfrm>
                  <a:off x="8516742" y="28705653"/>
                  <a:ext cx="4240635" cy="952489"/>
                </a:xfrm>
                <a:prstGeom prst="rect">
                  <a:avLst/>
                </a:prstGeom>
                <a:solidFill>
                  <a:srgbClr val="CCECFF"/>
                </a:solidFill>
                <a:ln>
                  <a:noFill/>
                </a:ln>
                <a:extLst/>
              </p:spPr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Virtual</m:t>
                        </m:r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600" i="1">
                            <a:latin typeface="Cambria Math" panose="02040503050406030204" pitchFamily="18" charset="0"/>
                          </a:rPr>
                          <m:t>spectrum</m:t>
                        </m:r>
                        <m:r>
                          <a:rPr lang="en-US" altLang="ko-K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ko-KR" sz="1600" b="1" i="1" dirty="0" smtClean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i="1">
                              <a:latin typeface="Cambria Math" panose="02040503050406030204" pitchFamily="18" charset="0"/>
                            </a:rPr>
                            <m:t>cps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 i="1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sz="1600" i="1"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)+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ko-KR" sz="1600" i="1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cps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ko-K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 sz="1600" i="1">
                              <a:latin typeface="Cambria Math" panose="02040503050406030204" pitchFamily="18" charset="0"/>
                            </a:rPr>
                            <m:t>ch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)×</m:t>
                          </m:r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  <m:r>
                            <a:rPr lang="en-US" altLang="ko-K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nary>
                      <m:r>
                        <a:rPr lang="en-US" altLang="ko-K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ko-KR" altLang="en-US" sz="2000" dirty="0" smtClean="0">
                      <a:solidFill>
                        <a:schemeClr val="tx1"/>
                      </a:solidFill>
                    </a:rPr>
                    <a:t> </a:t>
                  </a:r>
                  <a:endParaRPr lang="ko-KR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1" name="직사각형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16742" y="28705653"/>
                  <a:ext cx="4240635" cy="952489"/>
                </a:xfrm>
                <a:prstGeom prst="rect">
                  <a:avLst/>
                </a:prstGeom>
                <a:blipFill>
                  <a:blip r:embed="rId4"/>
                  <a:stretch>
                    <a:fillRect t="-14851" b="-94059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모서리가 둥근 직사각형 21"/>
            <p:cNvSpPr/>
            <p:nvPr/>
          </p:nvSpPr>
          <p:spPr bwMode="auto">
            <a:xfrm>
              <a:off x="1507458" y="27491356"/>
              <a:ext cx="6276342" cy="1947680"/>
            </a:xfrm>
            <a:prstGeom prst="roundRect">
              <a:avLst/>
            </a:prstGeom>
            <a:solidFill>
              <a:srgbClr val="0066FF">
                <a:alpha val="16863"/>
              </a:srgbClr>
            </a:solidFill>
            <a:ln>
              <a:noFill/>
            </a:ln>
            <a:extLst/>
          </p:spPr>
          <p:txBody>
            <a:bodyPr wrap="square" rtlCol="0" anchor="ctr"/>
            <a:lstStyle/>
            <a:p>
              <a:pPr algn="ctr"/>
              <a:r>
                <a:rPr lang="en-US" altLang="ko-KR" sz="1600" dirty="0" smtClean="0">
                  <a:solidFill>
                    <a:sysClr val="windowText" lastClr="000000"/>
                  </a:solidFill>
                </a:rPr>
                <a:t>Background radiation energy spectrum </a:t>
              </a:r>
            </a:p>
            <a:p>
              <a:pPr algn="ctr"/>
              <a:r>
                <a:rPr lang="en-US" altLang="ko-KR" sz="1600" dirty="0" smtClean="0">
                  <a:solidFill>
                    <a:sysClr val="windowText" lastClr="000000"/>
                  </a:solidFill>
                </a:rPr>
                <a:t>(measured spectrum)</a:t>
              </a:r>
            </a:p>
            <a:p>
              <a:pPr marL="457200" indent="-457200">
                <a:buFontTx/>
                <a:buChar char="-"/>
              </a:pPr>
              <a:r>
                <a:rPr lang="en-US" altLang="ko-KR" sz="1400" dirty="0" smtClean="0">
                  <a:solidFill>
                    <a:sysClr val="windowText" lastClr="000000"/>
                  </a:solidFill>
                </a:rPr>
                <a:t>From natural radionuclides</a:t>
              </a:r>
            </a:p>
            <a:p>
              <a:pPr marL="457200" indent="-457200">
                <a:buFontTx/>
                <a:buChar char="-"/>
              </a:pPr>
              <a:r>
                <a:rPr lang="en-US" altLang="ko-KR" sz="1400" dirty="0" smtClean="0">
                  <a:solidFill>
                    <a:sysClr val="windowText" lastClr="000000"/>
                  </a:solidFill>
                </a:rPr>
                <a:t>Measured under the predetermined situation</a:t>
              </a:r>
            </a:p>
            <a:p>
              <a:pPr marL="457200" indent="-457200">
                <a:buFontTx/>
                <a:buChar char="-"/>
              </a:pPr>
              <a:r>
                <a:rPr lang="en-US" altLang="ko-KR" sz="1400" dirty="0" smtClean="0">
                  <a:solidFill>
                    <a:sysClr val="windowText" lastClr="000000"/>
                  </a:solidFill>
                </a:rPr>
                <a:t>Format : count rate for each channel, cps</a:t>
              </a:r>
              <a:r>
                <a:rPr lang="en-US" altLang="ko-KR" sz="1400" baseline="-25000" dirty="0" smtClean="0">
                  <a:solidFill>
                    <a:sysClr val="windowText" lastClr="000000"/>
                  </a:solidFill>
                </a:rPr>
                <a:t>B</a:t>
              </a:r>
              <a:r>
                <a:rPr lang="en-US" altLang="ko-KR" sz="1400" dirty="0" smtClean="0">
                  <a:solidFill>
                    <a:sysClr val="windowText" lastClr="000000"/>
                  </a:solidFill>
                </a:rPr>
                <a:t>(</a:t>
              </a:r>
              <a:r>
                <a:rPr lang="en-US" altLang="ko-KR" sz="1400" dirty="0" err="1" smtClean="0">
                  <a:solidFill>
                    <a:sysClr val="windowText" lastClr="000000"/>
                  </a:solidFill>
                </a:rPr>
                <a:t>ch</a:t>
              </a:r>
              <a:r>
                <a:rPr lang="en-US" altLang="ko-KR" sz="1400" dirty="0" smtClean="0">
                  <a:solidFill>
                    <a:sysClr val="windowText" lastClr="000000"/>
                  </a:solidFill>
                </a:rPr>
                <a:t>)</a:t>
              </a:r>
            </a:p>
          </p:txBody>
        </p:sp>
        <p:sp>
          <p:nvSpPr>
            <p:cNvPr id="57" name="모서리가 둥근 직사각형 56"/>
            <p:cNvSpPr/>
            <p:nvPr/>
          </p:nvSpPr>
          <p:spPr bwMode="auto">
            <a:xfrm>
              <a:off x="1512098" y="30316897"/>
              <a:ext cx="6314839" cy="2466633"/>
            </a:xfrm>
            <a:prstGeom prst="roundRect">
              <a:avLst/>
            </a:prstGeom>
            <a:solidFill>
              <a:srgbClr val="0066FF">
                <a:alpha val="16863"/>
              </a:srgbClr>
            </a:solidFill>
            <a:ln>
              <a:noFill/>
            </a:ln>
            <a:extLst/>
          </p:spPr>
          <p:txBody>
            <a:bodyPr wrap="square" rtlCol="0" anchor="ctr"/>
            <a:lstStyle/>
            <a:p>
              <a:pPr algn="ctr"/>
              <a:r>
                <a:rPr lang="en-US" altLang="ko-KR" sz="1600" dirty="0" smtClean="0">
                  <a:solidFill>
                    <a:sysClr val="windowText" lastClr="000000"/>
                  </a:solidFill>
                </a:rPr>
                <a:t>Radiation energy spectrum of artificial radionuclides</a:t>
              </a:r>
            </a:p>
            <a:p>
              <a:pPr algn="ctr"/>
              <a:r>
                <a:rPr lang="en-US" altLang="ko-KR" sz="1600" dirty="0" smtClean="0">
                  <a:solidFill>
                    <a:sysClr val="windowText" lastClr="000000"/>
                  </a:solidFill>
                </a:rPr>
                <a:t>(</a:t>
              </a:r>
              <a:r>
                <a:rPr lang="en-US" altLang="ko-KR" sz="1600" dirty="0" smtClean="0">
                  <a:solidFill>
                    <a:sysClr val="windowText" lastClr="000000"/>
                  </a:solidFill>
                </a:rPr>
                <a:t>simulat</a:t>
              </a:r>
              <a:r>
                <a:rPr lang="en-US" altLang="ko-KR" sz="1600" dirty="0" smtClean="0">
                  <a:solidFill>
                    <a:sysClr val="windowText" lastClr="000000"/>
                  </a:solidFill>
                </a:rPr>
                <a:t>ed spectrum)</a:t>
              </a:r>
            </a:p>
            <a:p>
              <a:pPr marL="457200" indent="-457200">
                <a:buFontTx/>
                <a:buChar char="-"/>
              </a:pPr>
              <a:r>
                <a:rPr lang="en-US" altLang="ko-KR" sz="1400" dirty="0" smtClean="0">
                  <a:solidFill>
                    <a:sysClr val="windowText" lastClr="000000"/>
                  </a:solidFill>
                </a:rPr>
                <a:t>Calculated for considered radionuclides</a:t>
              </a:r>
            </a:p>
            <a:p>
              <a:pPr marL="457200" indent="-457200">
                <a:buFontTx/>
                <a:buChar char="-"/>
              </a:pPr>
              <a:r>
                <a:rPr lang="en-US" altLang="ko-KR" sz="1400" dirty="0" smtClean="0">
                  <a:solidFill>
                    <a:sysClr val="windowText" lastClr="000000"/>
                  </a:solidFill>
                </a:rPr>
                <a:t>Simulated under the same conditions as the background radiation measurement</a:t>
              </a:r>
            </a:p>
            <a:p>
              <a:pPr marL="457200" indent="-457200">
                <a:buFontTx/>
                <a:buChar char="-"/>
              </a:pPr>
              <a:r>
                <a:rPr lang="en-US" altLang="ko-KR" sz="1400" dirty="0" smtClean="0">
                  <a:solidFill>
                    <a:sysClr val="windowText" lastClr="000000"/>
                  </a:solidFill>
                </a:rPr>
                <a:t>Format : count rate for each channel per unit activity(</a:t>
              </a:r>
              <a:r>
                <a:rPr lang="en-US" altLang="ko-KR" sz="1400" dirty="0" err="1" smtClean="0">
                  <a:solidFill>
                    <a:sysClr val="windowText" lastClr="000000"/>
                  </a:solidFill>
                </a:rPr>
                <a:t>Bq</a:t>
              </a:r>
              <a:r>
                <a:rPr lang="en-US" altLang="ko-KR" sz="1400" dirty="0" smtClean="0">
                  <a:solidFill>
                    <a:sysClr val="windowText" lastClr="000000"/>
                  </a:solidFill>
                </a:rPr>
                <a:t>), </a:t>
              </a:r>
              <a:r>
                <a:rPr lang="en-US" altLang="ko-KR" sz="1400" dirty="0" err="1" smtClean="0">
                  <a:solidFill>
                    <a:sysClr val="windowText" lastClr="000000"/>
                  </a:solidFill>
                </a:rPr>
                <a:t>cps</a:t>
              </a:r>
              <a:r>
                <a:rPr lang="en-US" altLang="ko-KR" sz="1400" baseline="-25000" dirty="0" err="1" smtClean="0">
                  <a:solidFill>
                    <a:sysClr val="windowText" lastClr="000000"/>
                  </a:solidFill>
                </a:rPr>
                <a:t>A</a:t>
              </a:r>
              <a:r>
                <a:rPr lang="en-US" altLang="ko-KR" sz="1400" dirty="0" smtClean="0">
                  <a:solidFill>
                    <a:sysClr val="windowText" lastClr="000000"/>
                  </a:solidFill>
                </a:rPr>
                <a:t>(</a:t>
              </a:r>
              <a:r>
                <a:rPr lang="en-US" altLang="ko-KR" sz="1400" dirty="0" err="1" smtClean="0">
                  <a:solidFill>
                    <a:sysClr val="windowText" lastClr="000000"/>
                  </a:solidFill>
                </a:rPr>
                <a:t>ch</a:t>
              </a:r>
              <a:r>
                <a:rPr lang="en-US" altLang="ko-KR" sz="1400" dirty="0" smtClean="0">
                  <a:solidFill>
                    <a:sysClr val="windowText" lastClr="000000"/>
                  </a:solidFill>
                </a:rPr>
                <a:t>)/A</a:t>
              </a:r>
            </a:p>
          </p:txBody>
        </p:sp>
        <p:sp>
          <p:nvSpPr>
            <p:cNvPr id="23" name="십자형 22"/>
            <p:cNvSpPr/>
            <p:nvPr/>
          </p:nvSpPr>
          <p:spPr bwMode="auto">
            <a:xfrm>
              <a:off x="4113158" y="29493425"/>
              <a:ext cx="726765" cy="709903"/>
            </a:xfrm>
            <a:prstGeom prst="plus">
              <a:avLst>
                <a:gd name="adj" fmla="val 37786"/>
              </a:avLst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square" rtlCol="0" anchor="ctr"/>
            <a:lstStyle/>
            <a:p>
              <a:pPr algn="ctr"/>
              <a:endParaRPr lang="ko-KR" altLang="en-US" sz="2000">
                <a:noFill/>
              </a:endParaRPr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12979710" y="29194685"/>
              <a:ext cx="2859894" cy="14052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square" rtlCol="0" anchor="ctr"/>
            <a:lstStyle/>
            <a:p>
              <a:pPr algn="ctr"/>
              <a:r>
                <a:rPr lang="en-US" altLang="ko-KR" sz="1800" dirty="0" smtClean="0">
                  <a:solidFill>
                    <a:schemeClr val="bg1"/>
                  </a:solidFill>
                </a:rPr>
                <a:t>Virtual radiation energy spectrum</a:t>
              </a:r>
            </a:p>
            <a:p>
              <a:pPr algn="ctr"/>
              <a:r>
                <a:rPr lang="en-US" altLang="ko-KR" sz="1800" dirty="0" smtClean="0">
                  <a:solidFill>
                    <a:schemeClr val="bg1"/>
                  </a:solidFill>
                </a:rPr>
                <a:t>(counts)</a:t>
              </a:r>
              <a:endParaRPr lang="ko-KR" alt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꺾인 연결선 29"/>
            <p:cNvCxnSpPr>
              <a:stCxn id="22" idx="3"/>
              <a:endCxn id="24" idx="1"/>
            </p:cNvCxnSpPr>
            <p:nvPr/>
          </p:nvCxnSpPr>
          <p:spPr bwMode="auto">
            <a:xfrm>
              <a:off x="7783800" y="28465197"/>
              <a:ext cx="5195910" cy="1432104"/>
            </a:xfrm>
            <a:prstGeom prst="bentConnector3">
              <a:avLst>
                <a:gd name="adj1" fmla="val 8997"/>
              </a:avLst>
            </a:prstGeom>
            <a:ln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꺾인 연결선 31"/>
            <p:cNvCxnSpPr>
              <a:stCxn id="57" idx="3"/>
              <a:endCxn id="24" idx="1"/>
            </p:cNvCxnSpPr>
            <p:nvPr/>
          </p:nvCxnSpPr>
          <p:spPr bwMode="auto">
            <a:xfrm flipV="1">
              <a:off x="7826938" y="29897301"/>
              <a:ext cx="5152772" cy="1652913"/>
            </a:xfrm>
            <a:prstGeom prst="bentConnector3">
              <a:avLst>
                <a:gd name="adj1" fmla="val 8117"/>
              </a:avLst>
            </a:prstGeom>
            <a:ln>
              <a:headEnd type="none" w="med" len="med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모서리가 둥근 직사각형 34"/>
            <p:cNvSpPr/>
            <p:nvPr/>
          </p:nvSpPr>
          <p:spPr bwMode="auto">
            <a:xfrm>
              <a:off x="8928483" y="30452208"/>
              <a:ext cx="3637579" cy="118921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square"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bg1"/>
                  </a:solidFill>
                </a:rPr>
                <a:t>Desired source condition</a:t>
              </a:r>
            </a:p>
            <a:p>
              <a:pPr marL="342900" indent="-342900">
                <a:buFontTx/>
                <a:buChar char="-"/>
              </a:pPr>
              <a:r>
                <a:rPr lang="en-US" altLang="ko-KR" sz="1600" dirty="0" smtClean="0">
                  <a:solidFill>
                    <a:schemeClr val="bg1"/>
                  </a:solidFill>
                </a:rPr>
                <a:t>Radionuclide</a:t>
              </a:r>
            </a:p>
            <a:p>
              <a:pPr marL="342900" indent="-342900">
                <a:buFontTx/>
                <a:buChar char="-"/>
              </a:pPr>
              <a:r>
                <a:rPr lang="en-US" altLang="ko-KR" sz="1600" dirty="0" smtClean="0">
                  <a:solidFill>
                    <a:schemeClr val="bg1"/>
                  </a:solidFill>
                </a:rPr>
                <a:t>radioactivity</a:t>
              </a:r>
              <a:endParaRPr lang="ko-KR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9" name="위쪽 화살표 38"/>
            <p:cNvSpPr/>
            <p:nvPr/>
          </p:nvSpPr>
          <p:spPr bwMode="auto">
            <a:xfrm>
              <a:off x="10310833" y="30016700"/>
              <a:ext cx="725760" cy="403909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  <a:extLst/>
          </p:spPr>
          <p:txBody>
            <a:bodyPr wrap="square" rtlCol="0" anchor="ctr"/>
            <a:lstStyle/>
            <a:p>
              <a:pPr algn="ctr"/>
              <a:endParaRPr lang="ko-KR" altLang="en-US" sz="2000">
                <a:noFill/>
              </a:endParaRPr>
            </a:p>
          </p:txBody>
        </p:sp>
      </p:grpSp>
      <p:sp>
        <p:nvSpPr>
          <p:cNvPr id="76" name="직사각형 75"/>
          <p:cNvSpPr/>
          <p:nvPr/>
        </p:nvSpPr>
        <p:spPr>
          <a:xfrm>
            <a:off x="1015972" y="29797691"/>
            <a:ext cx="72059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Background radiation measurement</a:t>
            </a: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Performed </a:t>
            </a: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at a height of 1 m from the ground (Daejeon and Busan(</a:t>
            </a:r>
            <a:r>
              <a:rPr lang="en-US" altLang="ko-KR" sz="2400" b="0" kern="0" dirty="0" err="1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Gijang</a:t>
            </a: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) and </a:t>
            </a:r>
            <a:r>
              <a:rPr lang="en-US" altLang="ko-KR" sz="2400" b="0" kern="0" dirty="0" err="1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Jeju</a:t>
            </a: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) </a:t>
            </a:r>
            <a:r>
              <a:rPr lang="en-US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and the floor of laboratory inside the </a:t>
            </a: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building</a:t>
            </a: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Detector : </a:t>
            </a:r>
            <a:r>
              <a:rPr lang="pt-BR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HPGe detector (Canberra GC4019 model</a:t>
            </a:r>
            <a:r>
              <a:rPr lang="pt-BR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), </a:t>
            </a:r>
            <a:r>
              <a:rPr lang="fr-FR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3"φ×3" NaI(Tl) </a:t>
            </a:r>
            <a:r>
              <a:rPr lang="fr-FR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detector</a:t>
            </a:r>
            <a:r>
              <a:rPr lang="fr-FR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, 2"φ×2" LaBr</a:t>
            </a:r>
            <a:r>
              <a:rPr lang="fr-FR" altLang="ko-KR" sz="2400" b="0" kern="0" baseline="-2500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3</a:t>
            </a:r>
            <a:r>
              <a:rPr lang="fr-FR" altLang="ko-KR" sz="2400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(Ce) </a:t>
            </a:r>
            <a:r>
              <a:rPr lang="fr-FR" altLang="ko-KR" sz="2400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detector (KAERI MARK-B) </a:t>
            </a:r>
            <a:endParaRPr lang="fr-FR" altLang="ko-KR" sz="2400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b="0" kern="0" dirty="0" smtClean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56" y="33863932"/>
            <a:ext cx="2224023" cy="1668017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62" y="33879681"/>
            <a:ext cx="2242704" cy="1682028"/>
          </a:xfrm>
          <a:prstGeom prst="rect">
            <a:avLst/>
          </a:prstGeom>
        </p:spPr>
      </p:pic>
      <p:pic>
        <p:nvPicPr>
          <p:cNvPr id="87" name="_x164291880" descr="EMB000036a8076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804" y="7617251"/>
            <a:ext cx="247196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_x228109488" descr="EMB000036a8076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30"/>
          <a:stretch/>
        </p:blipFill>
        <p:spPr bwMode="auto">
          <a:xfrm>
            <a:off x="19202789" y="7617251"/>
            <a:ext cx="247878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_x228109488" descr="EMB000036a8076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74" b="4154"/>
          <a:stretch/>
        </p:blipFill>
        <p:spPr bwMode="auto">
          <a:xfrm>
            <a:off x="21636590" y="7569140"/>
            <a:ext cx="241549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그룹 63"/>
          <p:cNvGrpSpPr/>
          <p:nvPr/>
        </p:nvGrpSpPr>
        <p:grpSpPr>
          <a:xfrm>
            <a:off x="9923956" y="31095860"/>
            <a:ext cx="4761233" cy="1248969"/>
            <a:chOff x="8870101" y="35189539"/>
            <a:chExt cx="8958638" cy="2877417"/>
          </a:xfrm>
        </p:grpSpPr>
        <p:pic>
          <p:nvPicPr>
            <p:cNvPr id="90" name="그림 89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8870101" y="35189539"/>
              <a:ext cx="3015038" cy="2877417"/>
            </a:xfrm>
            <a:prstGeom prst="rect">
              <a:avLst/>
            </a:prstGeom>
          </p:spPr>
        </p:pic>
        <p:pic>
          <p:nvPicPr>
            <p:cNvPr id="91" name="그림 9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982121" y="35189539"/>
              <a:ext cx="2874818" cy="2874818"/>
            </a:xfrm>
            <a:prstGeom prst="rect">
              <a:avLst/>
            </a:prstGeom>
          </p:spPr>
        </p:pic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953921" y="35189539"/>
              <a:ext cx="2874818" cy="2874818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8955811" y="37203309"/>
              <a:ext cx="1251481" cy="537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>
                  <a:latin typeface="Arial Black" panose="020B0A04020102020204" pitchFamily="34" charset="0"/>
                </a:rPr>
                <a:t>HPGe</a:t>
              </a:r>
              <a:endParaRPr lang="ko-KR" altLang="en-US" sz="1600" dirty="0">
                <a:latin typeface="Arial Black" panose="020B0A040201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067831" y="37203309"/>
              <a:ext cx="1234173" cy="537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atin typeface="Arial Black" panose="020B0A04020102020204" pitchFamily="34" charset="0"/>
                </a:rPr>
                <a:t>LaBr</a:t>
              </a:r>
              <a:r>
                <a:rPr lang="en-US" altLang="ko-KR" sz="1600" baseline="-25000" dirty="0" smtClean="0">
                  <a:latin typeface="Arial Black" panose="020B0A04020102020204" pitchFamily="34" charset="0"/>
                </a:rPr>
                <a:t>3</a:t>
              </a:r>
              <a:endParaRPr lang="ko-KR" altLang="en-US" sz="1600" baseline="-25000" dirty="0">
                <a:latin typeface="Arial Black" panose="020B0A040201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039631" y="37203309"/>
              <a:ext cx="883107" cy="537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>
                  <a:latin typeface="Arial Black" panose="020B0A04020102020204" pitchFamily="34" charset="0"/>
                </a:rPr>
                <a:t>NaI</a:t>
              </a:r>
              <a:endParaRPr lang="ko-KR" altLang="en-US" sz="16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7" name="그림 96" descr="EMB00000c44054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561" y="32412598"/>
            <a:ext cx="1499059" cy="125231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22599456" descr="EMB000007b412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27" y="32412597"/>
            <a:ext cx="2497905" cy="12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221921680" descr="EMB000007b412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143" y="32411648"/>
            <a:ext cx="1170417" cy="12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21921360" descr="EMB000007b4121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083" y="32381626"/>
            <a:ext cx="1207797" cy="12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직사각형 103"/>
          <p:cNvSpPr/>
          <p:nvPr/>
        </p:nvSpPr>
        <p:spPr>
          <a:xfrm>
            <a:off x="673977" y="36573329"/>
            <a:ext cx="1507817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To </a:t>
            </a:r>
            <a:r>
              <a:rPr lang="en-US" altLang="ko-KR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verify the adequacy of the generated virtual spectra, radioactivity analysis was performed with the previously developed </a:t>
            </a: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program</a:t>
            </a:r>
            <a:r>
              <a:rPr lang="en-US" altLang="ko-KR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b="0" kern="0" dirty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</a:b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</a:b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</a:b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</a:b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</a:b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- ERS(Environmental Radiation Survey) program – only ground surface measurement</a:t>
            </a:r>
            <a:b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</a:b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- ISOCS with Genie 2000 - only Canberra </a:t>
            </a:r>
            <a:r>
              <a:rPr lang="en-US" altLang="ko-KR" b="0" kern="0" dirty="0" err="1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HPGe</a:t>
            </a: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 detector</a:t>
            </a:r>
          </a:p>
          <a:p>
            <a:pPr marL="800100" lvl="1" indent="-342900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Compare the radioactivity analysis results and input radioactivity values </a:t>
            </a:r>
          </a:p>
        </p:txBody>
      </p:sp>
      <p:sp>
        <p:nvSpPr>
          <p:cNvPr id="105" name="모서리가 둥근 직사각형 40"/>
          <p:cNvSpPr>
            <a:spLocks noChangeArrowheads="1"/>
          </p:cNvSpPr>
          <p:nvPr/>
        </p:nvSpPr>
        <p:spPr bwMode="auto">
          <a:xfrm>
            <a:off x="19739224" y="9865527"/>
            <a:ext cx="8805777" cy="578882"/>
          </a:xfrm>
          <a:prstGeom prst="roundRect">
            <a:avLst>
              <a:gd name="adj" fmla="val 16667"/>
            </a:avLst>
          </a:prstGeom>
          <a:solidFill>
            <a:srgbClr val="0E78C8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9pPr>
          </a:lstStyle>
          <a:p>
            <a:pPr algn="ctr" eaLnBrk="1" latinLnBrk="1" hangingPunct="1"/>
            <a:r>
              <a:rPr lang="en-US" altLang="ko-KR" dirty="0" smtClean="0">
                <a:solidFill>
                  <a:schemeClr val="bg1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Virtual spectrum for in-situ measurement</a:t>
            </a:r>
            <a:endParaRPr lang="ko-KR" altLang="en-US" dirty="0">
              <a:solidFill>
                <a:schemeClr val="bg1"/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16"/>
          <a:srcRect l="1411" t="17305" r="2560" b="21291"/>
          <a:stretch/>
        </p:blipFill>
        <p:spPr>
          <a:xfrm>
            <a:off x="1009186" y="37987690"/>
            <a:ext cx="6985678" cy="2143017"/>
          </a:xfrm>
          <a:prstGeom prst="rect">
            <a:avLst/>
          </a:prstGeom>
        </p:spPr>
      </p:pic>
      <p:sp>
        <p:nvSpPr>
          <p:cNvPr id="69" name="Rectangle 8"/>
          <p:cNvSpPr>
            <a:spLocks noChangeArrowheads="1"/>
          </p:cNvSpPr>
          <p:nvPr/>
        </p:nvSpPr>
        <p:spPr bwMode="auto">
          <a:xfrm>
            <a:off x="24925917" y="8358459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1" name="_x222598976" descr="EMB000007b4125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89" y="37987690"/>
            <a:ext cx="3173914" cy="214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10"/>
          <p:cNvSpPr>
            <a:spLocks noChangeArrowheads="1"/>
          </p:cNvSpPr>
          <p:nvPr/>
        </p:nvSpPr>
        <p:spPr bwMode="auto">
          <a:xfrm>
            <a:off x="24744875" y="8379194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" name="_x227014520" descr="EMB000007b4125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300" y="39561137"/>
            <a:ext cx="2969788" cy="109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12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5" name="_x227017240" descr="EMB000007b4126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012" y="38146386"/>
            <a:ext cx="3692061" cy="19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모서리가 둥근 직사각형 114"/>
          <p:cNvSpPr/>
          <p:nvPr/>
        </p:nvSpPr>
        <p:spPr bwMode="auto">
          <a:xfrm>
            <a:off x="599828" y="29742740"/>
            <a:ext cx="7771332" cy="6043155"/>
          </a:xfrm>
          <a:prstGeom prst="roundRect">
            <a:avLst>
              <a:gd name="adj" fmla="val 7678"/>
            </a:avLst>
          </a:prstGeom>
          <a:noFill/>
          <a:ln w="12700">
            <a:solidFill>
              <a:schemeClr val="accent2">
                <a:lumMod val="50000"/>
              </a:schemeClr>
            </a:solidFill>
          </a:ln>
          <a:extLst/>
        </p:spPr>
        <p:txBody>
          <a:bodyPr wrap="square"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7" name="모서리가 둥근 직사각형 116"/>
          <p:cNvSpPr/>
          <p:nvPr/>
        </p:nvSpPr>
        <p:spPr bwMode="auto">
          <a:xfrm>
            <a:off x="8470683" y="29742741"/>
            <a:ext cx="7631790" cy="6043154"/>
          </a:xfrm>
          <a:prstGeom prst="roundRect">
            <a:avLst>
              <a:gd name="adj" fmla="val 7678"/>
            </a:avLst>
          </a:prstGeom>
          <a:noFill/>
          <a:ln w="12700">
            <a:solidFill>
              <a:schemeClr val="accent2">
                <a:lumMod val="50000"/>
              </a:schemeClr>
            </a:solidFill>
          </a:ln>
          <a:extLst/>
        </p:spPr>
        <p:txBody>
          <a:bodyPr wrap="square"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20" name="모서리가 둥근 직사각형 119"/>
          <p:cNvSpPr/>
          <p:nvPr/>
        </p:nvSpPr>
        <p:spPr bwMode="auto">
          <a:xfrm>
            <a:off x="16524404" y="7389150"/>
            <a:ext cx="7580312" cy="2334128"/>
          </a:xfrm>
          <a:prstGeom prst="roundRect">
            <a:avLst>
              <a:gd name="adj" fmla="val 5144"/>
            </a:avLst>
          </a:prstGeom>
          <a:noFill/>
          <a:ln w="12700">
            <a:solidFill>
              <a:schemeClr val="accent2">
                <a:lumMod val="50000"/>
              </a:schemeClr>
            </a:solidFill>
          </a:ln>
          <a:extLst/>
        </p:spPr>
        <p:txBody>
          <a:bodyPr wrap="square" rtlCol="0" anchor="ctr"/>
          <a:lstStyle/>
          <a:p>
            <a:pPr algn="ctr"/>
            <a:endParaRPr lang="ko-KR" altLang="en-US">
              <a:noFill/>
            </a:endParaRPr>
          </a:p>
        </p:txBody>
      </p:sp>
      <p:graphicFrame>
        <p:nvGraphicFramePr>
          <p:cNvPr id="73" name="표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098509"/>
              </p:ext>
            </p:extLst>
          </p:nvPr>
        </p:nvGraphicFramePr>
        <p:xfrm>
          <a:off x="24090278" y="15978983"/>
          <a:ext cx="7932521" cy="28526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1575">
                  <a:extLst>
                    <a:ext uri="{9D8B030D-6E8A-4147-A177-3AD203B41FA5}">
                      <a16:colId xmlns:a16="http://schemas.microsoft.com/office/drawing/2014/main" val="1434364659"/>
                    </a:ext>
                  </a:extLst>
                </a:gridCol>
                <a:gridCol w="798721">
                  <a:extLst>
                    <a:ext uri="{9D8B030D-6E8A-4147-A177-3AD203B41FA5}">
                      <a16:colId xmlns:a16="http://schemas.microsoft.com/office/drawing/2014/main" val="555052401"/>
                    </a:ext>
                  </a:extLst>
                </a:gridCol>
                <a:gridCol w="691010">
                  <a:extLst>
                    <a:ext uri="{9D8B030D-6E8A-4147-A177-3AD203B41FA5}">
                      <a16:colId xmlns:a16="http://schemas.microsoft.com/office/drawing/2014/main" val="3184409658"/>
                    </a:ext>
                  </a:extLst>
                </a:gridCol>
                <a:gridCol w="797064">
                  <a:extLst>
                    <a:ext uri="{9D8B030D-6E8A-4147-A177-3AD203B41FA5}">
                      <a16:colId xmlns:a16="http://schemas.microsoft.com/office/drawing/2014/main" val="515793156"/>
                    </a:ext>
                  </a:extLst>
                </a:gridCol>
                <a:gridCol w="797064">
                  <a:extLst>
                    <a:ext uri="{9D8B030D-6E8A-4147-A177-3AD203B41FA5}">
                      <a16:colId xmlns:a16="http://schemas.microsoft.com/office/drawing/2014/main" val="4289031234"/>
                    </a:ext>
                  </a:extLst>
                </a:gridCol>
                <a:gridCol w="884890">
                  <a:extLst>
                    <a:ext uri="{9D8B030D-6E8A-4147-A177-3AD203B41FA5}">
                      <a16:colId xmlns:a16="http://schemas.microsoft.com/office/drawing/2014/main" val="800501252"/>
                    </a:ext>
                  </a:extLst>
                </a:gridCol>
                <a:gridCol w="792093">
                  <a:extLst>
                    <a:ext uri="{9D8B030D-6E8A-4147-A177-3AD203B41FA5}">
                      <a16:colId xmlns:a16="http://schemas.microsoft.com/office/drawing/2014/main" val="4001391276"/>
                    </a:ext>
                  </a:extLst>
                </a:gridCol>
                <a:gridCol w="687694">
                  <a:extLst>
                    <a:ext uri="{9D8B030D-6E8A-4147-A177-3AD203B41FA5}">
                      <a16:colId xmlns:a16="http://schemas.microsoft.com/office/drawing/2014/main" val="3577466405"/>
                    </a:ext>
                  </a:extLst>
                </a:gridCol>
                <a:gridCol w="785462">
                  <a:extLst>
                    <a:ext uri="{9D8B030D-6E8A-4147-A177-3AD203B41FA5}">
                      <a16:colId xmlns:a16="http://schemas.microsoft.com/office/drawing/2014/main" val="3461616183"/>
                    </a:ext>
                  </a:extLst>
                </a:gridCol>
                <a:gridCol w="816948">
                  <a:extLst>
                    <a:ext uri="{9D8B030D-6E8A-4147-A177-3AD203B41FA5}">
                      <a16:colId xmlns:a16="http://schemas.microsoft.com/office/drawing/2014/main" val="3414187177"/>
                    </a:ext>
                  </a:extLst>
                </a:gridCol>
              </a:tblGrid>
              <a:tr h="274639">
                <a:tc gridSpan="5"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radionuclides</a:t>
                      </a:r>
                      <a:endParaRPr lang="ko-KR" sz="2000" b="1" u="none" strike="noStrike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Artificial radionuclides</a:t>
                      </a:r>
                      <a:endParaRPr lang="ko-KR" sz="2000" b="1" u="none" strike="noStrike" kern="1200" baseline="30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821466"/>
                  </a:ext>
                </a:extLst>
              </a:tr>
              <a:tr h="533122">
                <a:tc rowSpan="2"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  <a:endParaRPr lang="ko-KR" sz="2000" b="1" u="none" strike="noStrike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Gamma-ray </a:t>
                      </a:r>
                      <a:endParaRPr lang="en-US" sz="2000" b="1" u="none" strike="noStrike" kern="1200" baseline="300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</a:t>
                      </a:r>
                      <a:r>
                        <a:rPr lang="en-US" sz="2000" b="1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u="none" strike="noStrike" kern="1200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r>
                        <a:rPr lang="en-US" sz="2000" b="1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2000" b="1" u="none" strike="noStrike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FWHM </a:t>
                      </a:r>
                      <a:endParaRPr lang="ko-KR" sz="2000" b="1" u="none" strike="noStrike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  <a:endParaRPr lang="ko-KR" sz="2000" b="1" u="none" strike="noStrike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Gamma-ray</a:t>
                      </a:r>
                    </a:p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(</a:t>
                      </a:r>
                      <a:r>
                        <a:rPr lang="en-US" sz="2000" b="1" u="none" strike="noStrike" kern="1200" baseline="300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r>
                        <a:rPr lang="en-US" sz="2000" b="1" u="none" strike="noStrike" kern="1200" baseline="30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2000" b="1" u="none" strike="noStrike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FWHM</a:t>
                      </a:r>
                      <a:endParaRPr lang="ko-KR" sz="2000" b="1" u="none" strike="noStrike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946701"/>
                  </a:ext>
                </a:extLst>
              </a:tr>
              <a:tr h="2746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Calib.</a:t>
                      </a:r>
                      <a:endParaRPr lang="ko-KR" sz="2000" b="1" u="none" strike="noStrike" kern="1200" baseline="30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Diff.</a:t>
                      </a:r>
                      <a:endParaRPr lang="ko-KR" sz="2000" b="1" u="none" strike="noStrike" kern="1200" baseline="30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endParaRPr lang="ko-KR" sz="2000" b="1" u="none" strike="noStrike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ko-KR" sz="2000" b="1" u="none" strike="noStrike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Calib.</a:t>
                      </a:r>
                      <a:endParaRPr lang="ko-KR" sz="2000" b="1" u="none" strike="noStrike" kern="1200" baseline="30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Diff.</a:t>
                      </a:r>
                      <a:endParaRPr lang="ko-KR" sz="2000" b="1" u="none" strike="noStrike" kern="1200" baseline="30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endParaRPr lang="ko-KR" sz="2000" b="1" u="none" strike="noStrike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ko-KR" sz="2000" b="1" u="none" strike="noStrike" kern="1200" baseline="30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956260"/>
                  </a:ext>
                </a:extLst>
              </a:tr>
              <a:tr h="274639"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212Pb</a:t>
                      </a:r>
                      <a:endParaRPr lang="ko-KR" sz="2000" b="1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239.0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131I</a:t>
                      </a:r>
                      <a:endParaRPr lang="ko-KR" sz="2000" b="1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365.0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4607683"/>
                  </a:ext>
                </a:extLst>
              </a:tr>
              <a:tr h="274639"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214Pb</a:t>
                      </a:r>
                      <a:endParaRPr lang="ko-KR" sz="2000" b="1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352.1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134Cs</a:t>
                      </a:r>
                      <a:endParaRPr lang="ko-KR" sz="2000" b="1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605.2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1.74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9839811"/>
                  </a:ext>
                </a:extLst>
              </a:tr>
              <a:tr h="274639"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214Bi</a:t>
                      </a:r>
                      <a:endParaRPr lang="ko-KR" sz="2000" b="1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609.2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-0.51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1.74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137Cs</a:t>
                      </a:r>
                      <a:endParaRPr lang="ko-KR" sz="2000" b="1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662.1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3870628"/>
                  </a:ext>
                </a:extLst>
              </a:tr>
              <a:tr h="274639"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228Ac</a:t>
                      </a:r>
                      <a:endParaRPr lang="ko-KR" sz="2000" b="1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910.7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134Cs</a:t>
                      </a:r>
                      <a:endParaRPr lang="ko-KR" sz="2000" b="1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796.3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1.91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4925226"/>
                  </a:ext>
                </a:extLst>
              </a:tr>
              <a:tr h="274639"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40K</a:t>
                      </a:r>
                      <a:endParaRPr lang="ko-KR" sz="2000" b="1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1460.6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-0.22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60Co</a:t>
                      </a:r>
                      <a:endParaRPr lang="ko-KR" sz="2000" b="1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1173.1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-0.06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  <a:endParaRPr lang="ko-KR" sz="2000" u="none" strike="noStrike" kern="1200" baseline="30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7880664"/>
                  </a:ext>
                </a:extLst>
              </a:tr>
              <a:tr h="358203"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208Tl</a:t>
                      </a:r>
                      <a:endParaRPr lang="ko-KR" sz="2000" b="1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2614.7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2.52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60Co</a:t>
                      </a:r>
                      <a:endParaRPr lang="ko-KR" sz="2000" b="1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1332.6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2.09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78647" rtl="0" eaLnBrk="1" fontAlgn="base" latin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kern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ko-KR" sz="2000" u="none" strike="noStrike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4214764"/>
                  </a:ext>
                </a:extLst>
              </a:tr>
            </a:tbl>
          </a:graphicData>
        </a:graphic>
      </p:graphicFrame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31927"/>
              </p:ext>
            </p:extLst>
          </p:nvPr>
        </p:nvGraphicFramePr>
        <p:xfrm>
          <a:off x="17003617" y="20214927"/>
          <a:ext cx="5316708" cy="64709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6972">
                  <a:extLst>
                    <a:ext uri="{9D8B030D-6E8A-4147-A177-3AD203B41FA5}">
                      <a16:colId xmlns:a16="http://schemas.microsoft.com/office/drawing/2014/main" val="3371284413"/>
                    </a:ext>
                  </a:extLst>
                </a:gridCol>
                <a:gridCol w="1168481">
                  <a:extLst>
                    <a:ext uri="{9D8B030D-6E8A-4147-A177-3AD203B41FA5}">
                      <a16:colId xmlns:a16="http://schemas.microsoft.com/office/drawing/2014/main" val="2447002578"/>
                    </a:ext>
                  </a:extLst>
                </a:gridCol>
                <a:gridCol w="793250">
                  <a:extLst>
                    <a:ext uri="{9D8B030D-6E8A-4147-A177-3AD203B41FA5}">
                      <a16:colId xmlns:a16="http://schemas.microsoft.com/office/drawing/2014/main" val="1022567138"/>
                    </a:ext>
                  </a:extLst>
                </a:gridCol>
                <a:gridCol w="630731">
                  <a:extLst>
                    <a:ext uri="{9D8B030D-6E8A-4147-A177-3AD203B41FA5}">
                      <a16:colId xmlns:a16="http://schemas.microsoft.com/office/drawing/2014/main" val="1505281444"/>
                    </a:ext>
                  </a:extLst>
                </a:gridCol>
                <a:gridCol w="1048637">
                  <a:extLst>
                    <a:ext uri="{9D8B030D-6E8A-4147-A177-3AD203B41FA5}">
                      <a16:colId xmlns:a16="http://schemas.microsoft.com/office/drawing/2014/main" val="561292540"/>
                    </a:ext>
                  </a:extLst>
                </a:gridCol>
                <a:gridCol w="1048637">
                  <a:extLst>
                    <a:ext uri="{9D8B030D-6E8A-4147-A177-3AD203B41FA5}">
                      <a16:colId xmlns:a16="http://schemas.microsoft.com/office/drawing/2014/main" val="1505277239"/>
                    </a:ext>
                  </a:extLst>
                </a:gridCol>
              </a:tblGrid>
              <a:tr h="258192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HPGe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60709"/>
                  </a:ext>
                </a:extLst>
              </a:tr>
              <a:tr h="258192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Output-Virtual gamma-ray spectrum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732437"/>
                  </a:ext>
                </a:extLst>
              </a:tr>
              <a:tr h="5163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A_In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/cm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cps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A_Cal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/cm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799649"/>
                  </a:ext>
                </a:extLst>
              </a:tr>
              <a:tr h="258192"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1.041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6401077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1.045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3888359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1.079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2253233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1.117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993009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9.55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1.137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7264561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7.31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1.138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8532843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4.84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1.168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3633126"/>
                  </a:ext>
                </a:extLst>
              </a:tr>
              <a:tr h="258192"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0.916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329437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931366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3436598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1906120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1.097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2854547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5.56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1.108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0468789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3.84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7687954"/>
                  </a:ext>
                </a:extLst>
              </a:tr>
              <a:tr h="258192"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0.906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6046281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4690213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3386927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0606882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3430848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6.09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464057"/>
                  </a:ext>
                </a:extLst>
              </a:tr>
              <a:tr h="2581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6203556"/>
                  </a:ext>
                </a:extLst>
              </a:tr>
            </a:tbl>
          </a:graphicData>
        </a:graphic>
      </p:graphicFrame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72952"/>
              </p:ext>
            </p:extLst>
          </p:nvPr>
        </p:nvGraphicFramePr>
        <p:xfrm>
          <a:off x="17003617" y="27432967"/>
          <a:ext cx="14799761" cy="6042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8221">
                  <a:extLst>
                    <a:ext uri="{9D8B030D-6E8A-4147-A177-3AD203B41FA5}">
                      <a16:colId xmlns:a16="http://schemas.microsoft.com/office/drawing/2014/main" val="1139721142"/>
                    </a:ext>
                  </a:extLst>
                </a:gridCol>
                <a:gridCol w="1432280">
                  <a:extLst>
                    <a:ext uri="{9D8B030D-6E8A-4147-A177-3AD203B41FA5}">
                      <a16:colId xmlns:a16="http://schemas.microsoft.com/office/drawing/2014/main" val="3627391901"/>
                    </a:ext>
                  </a:extLst>
                </a:gridCol>
                <a:gridCol w="926770">
                  <a:extLst>
                    <a:ext uri="{9D8B030D-6E8A-4147-A177-3AD203B41FA5}">
                      <a16:colId xmlns:a16="http://schemas.microsoft.com/office/drawing/2014/main" val="3343770815"/>
                    </a:ext>
                  </a:extLst>
                </a:gridCol>
                <a:gridCol w="1348029">
                  <a:extLst>
                    <a:ext uri="{9D8B030D-6E8A-4147-A177-3AD203B41FA5}">
                      <a16:colId xmlns:a16="http://schemas.microsoft.com/office/drawing/2014/main" val="2974207133"/>
                    </a:ext>
                  </a:extLst>
                </a:gridCol>
                <a:gridCol w="1348029">
                  <a:extLst>
                    <a:ext uri="{9D8B030D-6E8A-4147-A177-3AD203B41FA5}">
                      <a16:colId xmlns:a16="http://schemas.microsoft.com/office/drawing/2014/main" val="3820202667"/>
                    </a:ext>
                  </a:extLst>
                </a:gridCol>
                <a:gridCol w="1263776">
                  <a:extLst>
                    <a:ext uri="{9D8B030D-6E8A-4147-A177-3AD203B41FA5}">
                      <a16:colId xmlns:a16="http://schemas.microsoft.com/office/drawing/2014/main" val="2784870622"/>
                    </a:ext>
                  </a:extLst>
                </a:gridCol>
                <a:gridCol w="1263776">
                  <a:extLst>
                    <a:ext uri="{9D8B030D-6E8A-4147-A177-3AD203B41FA5}">
                      <a16:colId xmlns:a16="http://schemas.microsoft.com/office/drawing/2014/main" val="609392709"/>
                    </a:ext>
                  </a:extLst>
                </a:gridCol>
                <a:gridCol w="1263776">
                  <a:extLst>
                    <a:ext uri="{9D8B030D-6E8A-4147-A177-3AD203B41FA5}">
                      <a16:colId xmlns:a16="http://schemas.microsoft.com/office/drawing/2014/main" val="1698181378"/>
                    </a:ext>
                  </a:extLst>
                </a:gridCol>
                <a:gridCol w="1263776">
                  <a:extLst>
                    <a:ext uri="{9D8B030D-6E8A-4147-A177-3AD203B41FA5}">
                      <a16:colId xmlns:a16="http://schemas.microsoft.com/office/drawing/2014/main" val="3658759179"/>
                    </a:ext>
                  </a:extLst>
                </a:gridCol>
                <a:gridCol w="1263776">
                  <a:extLst>
                    <a:ext uri="{9D8B030D-6E8A-4147-A177-3AD203B41FA5}">
                      <a16:colId xmlns:a16="http://schemas.microsoft.com/office/drawing/2014/main" val="2758735820"/>
                    </a:ext>
                  </a:extLst>
                </a:gridCol>
                <a:gridCol w="1263776">
                  <a:extLst>
                    <a:ext uri="{9D8B030D-6E8A-4147-A177-3AD203B41FA5}">
                      <a16:colId xmlns:a16="http://schemas.microsoft.com/office/drawing/2014/main" val="3294307187"/>
                    </a:ext>
                  </a:extLst>
                </a:gridCol>
                <a:gridCol w="1263776">
                  <a:extLst>
                    <a:ext uri="{9D8B030D-6E8A-4147-A177-3AD203B41FA5}">
                      <a16:colId xmlns:a16="http://schemas.microsoft.com/office/drawing/2014/main" val="3244753697"/>
                    </a:ext>
                  </a:extLst>
                </a:gridCol>
              </a:tblGrid>
              <a:tr h="121702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Output-Virtual gamma-ray spectrum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Output-Virtual gamma-ray spectrum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062169"/>
                  </a:ext>
                </a:extLst>
              </a:tr>
              <a:tr h="2920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A_In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/cm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cps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A_Cal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/cm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A_In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/cm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cps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A_Cal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/cm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601705"/>
                  </a:ext>
                </a:extLst>
              </a:tr>
              <a:tr h="146042"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24.3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1.114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14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4828184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1.083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1956524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1.117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2468739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1.159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1.165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4679319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9.55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8130407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7.31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1.197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1.195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7489283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4.84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1.246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3.55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4742967"/>
                  </a:ext>
                </a:extLst>
              </a:tr>
              <a:tr h="146042"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1.075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1.044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8426015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1.102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6146112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1.133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9.57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1.134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4603496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1.161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8.38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7754229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7.09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1.183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6.04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1.197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2875515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5.56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1.197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2243184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3.84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1.256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3.42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1.236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489120"/>
                  </a:ext>
                </a:extLst>
              </a:tr>
              <a:tr h="146042"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1.115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599028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1.113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7087626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1.134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1376101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1.158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3786833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1.175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2357661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9613353"/>
                  </a:ext>
                </a:extLst>
              </a:tr>
              <a:tr h="1460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1.226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156095"/>
                  </a:ext>
                </a:extLst>
              </a:tr>
            </a:tbl>
          </a:graphicData>
        </a:graphic>
      </p:graphicFrame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42942"/>
              </p:ext>
            </p:extLst>
          </p:nvPr>
        </p:nvGraphicFramePr>
        <p:xfrm>
          <a:off x="16997856" y="33758344"/>
          <a:ext cx="4683716" cy="2198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68343">
                  <a:extLst>
                    <a:ext uri="{9D8B030D-6E8A-4147-A177-3AD203B41FA5}">
                      <a16:colId xmlns:a16="http://schemas.microsoft.com/office/drawing/2014/main" val="589633564"/>
                    </a:ext>
                  </a:extLst>
                </a:gridCol>
                <a:gridCol w="806528">
                  <a:extLst>
                    <a:ext uri="{9D8B030D-6E8A-4147-A177-3AD203B41FA5}">
                      <a16:colId xmlns:a16="http://schemas.microsoft.com/office/drawing/2014/main" val="3026473052"/>
                    </a:ext>
                  </a:extLst>
                </a:gridCol>
                <a:gridCol w="969615">
                  <a:extLst>
                    <a:ext uri="{9D8B030D-6E8A-4147-A177-3AD203B41FA5}">
                      <a16:colId xmlns:a16="http://schemas.microsoft.com/office/drawing/2014/main" val="2854447929"/>
                    </a:ext>
                  </a:extLst>
                </a:gridCol>
                <a:gridCol w="969615">
                  <a:extLst>
                    <a:ext uri="{9D8B030D-6E8A-4147-A177-3AD203B41FA5}">
                      <a16:colId xmlns:a16="http://schemas.microsoft.com/office/drawing/2014/main" val="2764263527"/>
                    </a:ext>
                  </a:extLst>
                </a:gridCol>
                <a:gridCol w="969615">
                  <a:extLst>
                    <a:ext uri="{9D8B030D-6E8A-4147-A177-3AD203B41FA5}">
                      <a16:colId xmlns:a16="http://schemas.microsoft.com/office/drawing/2014/main" val="806189410"/>
                    </a:ext>
                  </a:extLst>
                </a:gridCol>
              </a:tblGrid>
              <a:tr h="35795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A_In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/g)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Output-Virtual gamma-ray spectrum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373191"/>
                  </a:ext>
                </a:extLst>
              </a:tr>
              <a:tr h="7662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cps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</a:t>
                      </a:r>
                      <a:r>
                        <a:rPr lang="en-US" sz="1200" b="1" kern="10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A_Cal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10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10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/g)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56625"/>
                  </a:ext>
                </a:extLst>
              </a:tr>
              <a:tr h="35795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3.45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0.119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986564"/>
                  </a:ext>
                </a:extLst>
              </a:tr>
              <a:tr h="357957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8841929"/>
                  </a:ext>
                </a:extLst>
              </a:tr>
              <a:tr h="357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717768"/>
                  </a:ext>
                </a:extLst>
              </a:tr>
            </a:tbl>
          </a:graphicData>
        </a:graphic>
      </p:graphicFrame>
      <p:sp>
        <p:nvSpPr>
          <p:cNvPr id="79" name="Rectangle 14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7" name="_x222599936" descr="EMB000007b412b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700" y="10882502"/>
            <a:ext cx="224350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16"/>
          <p:cNvSpPr>
            <a:spLocks noChangeArrowheads="1"/>
          </p:cNvSpPr>
          <p:nvPr/>
        </p:nvSpPr>
        <p:spPr bwMode="auto">
          <a:xfrm>
            <a:off x="9035837" y="1536196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9" name="_x227012920" descr="EMB000007b412c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989" y="10890508"/>
            <a:ext cx="2338126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18"/>
          <p:cNvSpPr>
            <a:spLocks noChangeArrowheads="1"/>
          </p:cNvSpPr>
          <p:nvPr/>
        </p:nvSpPr>
        <p:spPr bwMode="auto">
          <a:xfrm>
            <a:off x="3805305" y="1086628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41" name="_x222599936" descr="EMB000007b412c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576" y="10880123"/>
            <a:ext cx="2312845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그림 13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153" y="10819127"/>
            <a:ext cx="2802204" cy="1980000"/>
          </a:xfrm>
          <a:prstGeom prst="rect">
            <a:avLst/>
          </a:prstGeom>
        </p:spPr>
      </p:pic>
      <p:pic>
        <p:nvPicPr>
          <p:cNvPr id="134" name="그림 13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951" y="10821221"/>
            <a:ext cx="2802204" cy="1980000"/>
          </a:xfrm>
          <a:prstGeom prst="rect">
            <a:avLst/>
          </a:prstGeom>
        </p:spPr>
      </p:pic>
      <p:pic>
        <p:nvPicPr>
          <p:cNvPr id="135" name="그림 13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509" y="10825870"/>
            <a:ext cx="2802204" cy="1980000"/>
          </a:xfrm>
          <a:prstGeom prst="rect">
            <a:avLst/>
          </a:prstGeom>
        </p:spPr>
      </p:pic>
      <p:pic>
        <p:nvPicPr>
          <p:cNvPr id="136" name="그림 13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950" y="12699899"/>
            <a:ext cx="2802204" cy="1980000"/>
          </a:xfrm>
          <a:prstGeom prst="rect">
            <a:avLst/>
          </a:prstGeom>
        </p:spPr>
      </p:pic>
      <p:pic>
        <p:nvPicPr>
          <p:cNvPr id="137" name="그림 13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517" y="12764754"/>
            <a:ext cx="2802204" cy="1980000"/>
          </a:xfrm>
          <a:prstGeom prst="rect">
            <a:avLst/>
          </a:prstGeom>
        </p:spPr>
      </p:pic>
      <p:pic>
        <p:nvPicPr>
          <p:cNvPr id="138" name="그림 13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154" y="12689278"/>
            <a:ext cx="2802203" cy="1980000"/>
          </a:xfrm>
          <a:prstGeom prst="rect">
            <a:avLst/>
          </a:prstGeom>
        </p:spPr>
      </p:pic>
      <p:sp>
        <p:nvSpPr>
          <p:cNvPr id="96" name="Rectangle 20"/>
          <p:cNvSpPr>
            <a:spLocks noChangeArrowheads="1"/>
          </p:cNvSpPr>
          <p:nvPr/>
        </p:nvSpPr>
        <p:spPr bwMode="auto">
          <a:xfrm>
            <a:off x="24315516" y="15040011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43" name="_x221920880" descr="EMB000007b412c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580" y="7604038"/>
            <a:ext cx="2349927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22"/>
          <p:cNvSpPr>
            <a:spLocks noChangeArrowheads="1"/>
          </p:cNvSpPr>
          <p:nvPr/>
        </p:nvSpPr>
        <p:spPr bwMode="auto">
          <a:xfrm>
            <a:off x="582205" y="499887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45" name="_x227015480" descr="EMB000007b412cb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092" y="7604038"/>
            <a:ext cx="232540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24"/>
          <p:cNvSpPr>
            <a:spLocks noChangeArrowheads="1"/>
          </p:cNvSpPr>
          <p:nvPr/>
        </p:nvSpPr>
        <p:spPr bwMode="auto">
          <a:xfrm>
            <a:off x="29501702" y="14722751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47" name="_x222596896" descr="EMB000007b412ce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262" y="7604038"/>
            <a:ext cx="234642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모서리가 둥근 직사각형 144"/>
          <p:cNvSpPr/>
          <p:nvPr/>
        </p:nvSpPr>
        <p:spPr bwMode="auto">
          <a:xfrm>
            <a:off x="24315516" y="7383823"/>
            <a:ext cx="7757681" cy="2322498"/>
          </a:xfrm>
          <a:prstGeom prst="roundRect">
            <a:avLst>
              <a:gd name="adj" fmla="val 5144"/>
            </a:avLst>
          </a:prstGeom>
          <a:noFill/>
          <a:ln w="12700">
            <a:solidFill>
              <a:schemeClr val="accent2">
                <a:lumMod val="50000"/>
              </a:schemeClr>
            </a:solidFill>
          </a:ln>
          <a:extLst/>
        </p:spPr>
        <p:txBody>
          <a:bodyPr wrap="square"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6" name="모서리가 둥근 직사각형 40"/>
          <p:cNvSpPr>
            <a:spLocks noChangeArrowheads="1"/>
          </p:cNvSpPr>
          <p:nvPr/>
        </p:nvSpPr>
        <p:spPr bwMode="auto">
          <a:xfrm>
            <a:off x="24822160" y="6651250"/>
            <a:ext cx="6765897" cy="578882"/>
          </a:xfrm>
          <a:prstGeom prst="roundRect">
            <a:avLst>
              <a:gd name="adj" fmla="val 16667"/>
            </a:avLst>
          </a:prstGeom>
          <a:solidFill>
            <a:srgbClr val="0E78C8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1pPr>
            <a:lvl2pPr marL="742950" indent="-28575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2pPr>
            <a:lvl3pPr marL="11430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3pPr>
            <a:lvl4pPr marL="16002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4pPr>
            <a:lvl5pPr marL="2057400" indent="-228600"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Arial Unicode MS" pitchFamily="50" charset="-127"/>
              </a:defRPr>
            </a:lvl9pPr>
          </a:lstStyle>
          <a:p>
            <a:pPr algn="ctr" eaLnBrk="1" latinLnBrk="1" hangingPunct="1"/>
            <a:r>
              <a:rPr lang="en-US" altLang="ko-KR" dirty="0" smtClean="0">
                <a:solidFill>
                  <a:schemeClr val="bg1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Theoretical</a:t>
            </a:r>
            <a:r>
              <a:rPr lang="en-US" altLang="ko-KR" dirty="0" smtClean="0">
                <a:solidFill>
                  <a:schemeClr val="bg1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 spectrum</a:t>
            </a:r>
            <a:endParaRPr lang="ko-KR" altLang="en-US" dirty="0">
              <a:solidFill>
                <a:schemeClr val="bg1"/>
              </a:solidFill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47" name="모서리가 둥근 직사각형 146"/>
          <p:cNvSpPr/>
          <p:nvPr/>
        </p:nvSpPr>
        <p:spPr bwMode="auto">
          <a:xfrm>
            <a:off x="16536838" y="10588914"/>
            <a:ext cx="15536360" cy="4247286"/>
          </a:xfrm>
          <a:prstGeom prst="roundRect">
            <a:avLst>
              <a:gd name="adj" fmla="val 5144"/>
            </a:avLst>
          </a:prstGeom>
          <a:noFill/>
          <a:ln w="12700">
            <a:solidFill>
              <a:schemeClr val="accent2">
                <a:lumMod val="50000"/>
              </a:schemeClr>
            </a:solidFill>
          </a:ln>
          <a:extLst/>
        </p:spPr>
        <p:txBody>
          <a:bodyPr wrap="square"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16491731" y="15642596"/>
            <a:ext cx="752363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Peak </a:t>
            </a:r>
            <a:r>
              <a:rPr lang="en-US" altLang="ko-KR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location and FWHM verification</a:t>
            </a: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Comparison of differences </a:t>
            </a: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between real and calibrated energies and FWHMs of main gamma peaks between measured and simulated spectra  </a:t>
            </a: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 </a:t>
            </a:r>
            <a:endParaRPr lang="en-US" altLang="ko-KR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16534533" y="18927002"/>
            <a:ext cx="15536111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ko-KR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Radioactivity analysis result</a:t>
            </a: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Using EPR Program</a:t>
            </a: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4400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b="0" kern="0" dirty="0" smtClean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b="0" kern="0" dirty="0" smtClean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000" b="0" kern="0" dirty="0" smtClean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b="0" kern="0" dirty="0" smtClean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b="0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ko-KR" sz="2400" b="0" kern="0" dirty="0" smtClean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  <a:p>
            <a:pPr marL="800100" lvl="1" indent="-342900"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b="0" kern="0" dirty="0" smtClean="0">
                <a:solidFill>
                  <a:srgbClr val="000000"/>
                </a:solidFill>
                <a:ea typeface="함초롬바탕" panose="02030504000101010101" pitchFamily="18" charset="-127"/>
                <a:cs typeface="Arial" panose="020B0604020202020204" pitchFamily="34" charset="0"/>
              </a:rPr>
              <a:t>Using ISOCS</a:t>
            </a:r>
            <a:endParaRPr lang="en-US" altLang="ko-KR" kern="0" dirty="0">
              <a:solidFill>
                <a:srgbClr val="000000"/>
              </a:solidFill>
              <a:ea typeface="함초롬바탕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1" name="직사각형 100"/>
          <p:cNvSpPr/>
          <p:nvPr/>
        </p:nvSpPr>
        <p:spPr bwMode="auto">
          <a:xfrm>
            <a:off x="25791457" y="17082756"/>
            <a:ext cx="645493" cy="174884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/>
        </p:spPr>
        <p:txBody>
          <a:bodyPr wrap="square"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52" name="직사각형 151"/>
          <p:cNvSpPr/>
          <p:nvPr/>
        </p:nvSpPr>
        <p:spPr bwMode="auto">
          <a:xfrm>
            <a:off x="29754721" y="17096119"/>
            <a:ext cx="645493" cy="174884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/>
        </p:spPr>
        <p:txBody>
          <a:bodyPr wrap="square"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53" name="직사각형 152"/>
          <p:cNvSpPr/>
          <p:nvPr/>
        </p:nvSpPr>
        <p:spPr bwMode="auto">
          <a:xfrm>
            <a:off x="31251722" y="17096119"/>
            <a:ext cx="720000" cy="174884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/>
        </p:spPr>
        <p:txBody>
          <a:bodyPr wrap="square"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54" name="직사각형 153"/>
          <p:cNvSpPr/>
          <p:nvPr/>
        </p:nvSpPr>
        <p:spPr bwMode="auto">
          <a:xfrm>
            <a:off x="27311000" y="17083004"/>
            <a:ext cx="720000" cy="174884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/>
        </p:spPr>
        <p:txBody>
          <a:bodyPr wrap="square"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3" name="Rectangle 25"/>
          <p:cNvSpPr>
            <a:spLocks noChangeArrowheads="1"/>
          </p:cNvSpPr>
          <p:nvPr/>
        </p:nvSpPr>
        <p:spPr bwMode="auto">
          <a:xfrm>
            <a:off x="22121532" y="22670089"/>
            <a:ext cx="3239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1" name="표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74882"/>
              </p:ext>
            </p:extLst>
          </p:nvPr>
        </p:nvGraphicFramePr>
        <p:xfrm>
          <a:off x="22735839" y="20217594"/>
          <a:ext cx="9089542" cy="64521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3205">
                  <a:extLst>
                    <a:ext uri="{9D8B030D-6E8A-4147-A177-3AD203B41FA5}">
                      <a16:colId xmlns:a16="http://schemas.microsoft.com/office/drawing/2014/main" val="3494174357"/>
                    </a:ext>
                  </a:extLst>
                </a:gridCol>
                <a:gridCol w="976076">
                  <a:extLst>
                    <a:ext uri="{9D8B030D-6E8A-4147-A177-3AD203B41FA5}">
                      <a16:colId xmlns:a16="http://schemas.microsoft.com/office/drawing/2014/main" val="58030850"/>
                    </a:ext>
                  </a:extLst>
                </a:gridCol>
                <a:gridCol w="906357">
                  <a:extLst>
                    <a:ext uri="{9D8B030D-6E8A-4147-A177-3AD203B41FA5}">
                      <a16:colId xmlns:a16="http://schemas.microsoft.com/office/drawing/2014/main" val="751017583"/>
                    </a:ext>
                  </a:extLst>
                </a:gridCol>
                <a:gridCol w="976076">
                  <a:extLst>
                    <a:ext uri="{9D8B030D-6E8A-4147-A177-3AD203B41FA5}">
                      <a16:colId xmlns:a16="http://schemas.microsoft.com/office/drawing/2014/main" val="3039962379"/>
                    </a:ext>
                  </a:extLst>
                </a:gridCol>
                <a:gridCol w="1379457">
                  <a:extLst>
                    <a:ext uri="{9D8B030D-6E8A-4147-A177-3AD203B41FA5}">
                      <a16:colId xmlns:a16="http://schemas.microsoft.com/office/drawing/2014/main" val="2900420188"/>
                    </a:ext>
                  </a:extLst>
                </a:gridCol>
                <a:gridCol w="1379457">
                  <a:extLst>
                    <a:ext uri="{9D8B030D-6E8A-4147-A177-3AD203B41FA5}">
                      <a16:colId xmlns:a16="http://schemas.microsoft.com/office/drawing/2014/main" val="2424796261"/>
                    </a:ext>
                  </a:extLst>
                </a:gridCol>
                <a:gridCol w="1379457">
                  <a:extLst>
                    <a:ext uri="{9D8B030D-6E8A-4147-A177-3AD203B41FA5}">
                      <a16:colId xmlns:a16="http://schemas.microsoft.com/office/drawing/2014/main" val="3256056668"/>
                    </a:ext>
                  </a:extLst>
                </a:gridCol>
                <a:gridCol w="1379457">
                  <a:extLst>
                    <a:ext uri="{9D8B030D-6E8A-4147-A177-3AD203B41FA5}">
                      <a16:colId xmlns:a16="http://schemas.microsoft.com/office/drawing/2014/main" val="3804638551"/>
                    </a:ext>
                  </a:extLst>
                </a:gridCol>
              </a:tblGrid>
              <a:tr h="296601">
                <a:tc gridSpan="4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b="1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b="1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LaBr</a:t>
                      </a:r>
                      <a:r>
                        <a:rPr lang="en-US" sz="1200" b="1" kern="0" spc="-50" baseline="-25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1" kern="0" spc="-5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(Ce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(Tl)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367325"/>
                  </a:ext>
                </a:extLst>
              </a:tr>
              <a:tr h="207360"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 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Output-Virtual gamma-ray spectrum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Output-Virtual gamma-ray spectrum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64889"/>
                  </a:ext>
                </a:extLst>
              </a:tr>
              <a:tr h="5772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(g/cm</a:t>
                      </a:r>
                      <a:r>
                        <a:rPr lang="en-US" sz="1200" b="1" kern="0" spc="-50" baseline="30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0" spc="-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A_In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/cm</a:t>
                      </a:r>
                      <a:r>
                        <a:rPr lang="en-US" sz="1200" b="1" kern="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cps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</a:t>
                      </a:r>
                      <a:r>
                        <a:rPr lang="en-US" sz="1200" b="1" kern="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A_Cal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/cm</a:t>
                      </a:r>
                      <a:r>
                        <a:rPr lang="en-US" sz="1200" b="1" kern="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cps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</a:t>
                      </a:r>
                      <a:r>
                        <a:rPr lang="en-US" sz="1200" b="1" kern="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A_Cal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/cm</a:t>
                      </a:r>
                      <a:r>
                        <a:rPr lang="en-US" sz="1200" b="1" kern="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42026"/>
                  </a:ext>
                </a:extLst>
              </a:tr>
              <a:tr h="254183">
                <a:tc rowSpan="7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247.0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585.9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33703390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183.4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436.3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57629966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168.0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400.2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28250922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146.3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347.3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8248110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85.2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201.5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70916980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156.0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23751714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42.5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58747241"/>
                  </a:ext>
                </a:extLst>
              </a:tr>
              <a:tr h="254183">
                <a:tc rowSpan="7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150.5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405.1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33089580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119.6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319.9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12983196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110.3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296.0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55711592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260.2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59728952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155.7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88549006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19870670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81.4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60869142"/>
                  </a:ext>
                </a:extLst>
              </a:tr>
              <a:tr h="254183">
                <a:tc rowSpan="7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796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128.8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346.0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18041037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104.6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279.5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15332642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263.4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0072322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85.6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230.3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657466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141.2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00074044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113.0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80170637"/>
                  </a:ext>
                </a:extLst>
              </a:tr>
              <a:tr h="2541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74.3 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 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60288702"/>
                  </a:ext>
                </a:extLst>
              </a:tr>
            </a:tbl>
          </a:graphicData>
        </a:graphic>
      </p:graphicFrame>
      <p:graphicFrame>
        <p:nvGraphicFramePr>
          <p:cNvPr id="112" name="표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111121"/>
              </p:ext>
            </p:extLst>
          </p:nvPr>
        </p:nvGraphicFramePr>
        <p:xfrm>
          <a:off x="21960283" y="33758344"/>
          <a:ext cx="9922940" cy="22244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4117">
                  <a:extLst>
                    <a:ext uri="{9D8B030D-6E8A-4147-A177-3AD203B41FA5}">
                      <a16:colId xmlns:a16="http://schemas.microsoft.com/office/drawing/2014/main" val="1033281325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3950547813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3853246770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4086524534"/>
                    </a:ext>
                  </a:extLst>
                </a:gridCol>
                <a:gridCol w="858309">
                  <a:extLst>
                    <a:ext uri="{9D8B030D-6E8A-4147-A177-3AD203B41FA5}">
                      <a16:colId xmlns:a16="http://schemas.microsoft.com/office/drawing/2014/main" val="472739000"/>
                    </a:ext>
                  </a:extLst>
                </a:gridCol>
                <a:gridCol w="858309">
                  <a:extLst>
                    <a:ext uri="{9D8B030D-6E8A-4147-A177-3AD203B41FA5}">
                      <a16:colId xmlns:a16="http://schemas.microsoft.com/office/drawing/2014/main" val="295375404"/>
                    </a:ext>
                  </a:extLst>
                </a:gridCol>
                <a:gridCol w="858309">
                  <a:extLst>
                    <a:ext uri="{9D8B030D-6E8A-4147-A177-3AD203B41FA5}">
                      <a16:colId xmlns:a16="http://schemas.microsoft.com/office/drawing/2014/main" val="2871364171"/>
                    </a:ext>
                  </a:extLst>
                </a:gridCol>
                <a:gridCol w="858309">
                  <a:extLst>
                    <a:ext uri="{9D8B030D-6E8A-4147-A177-3AD203B41FA5}">
                      <a16:colId xmlns:a16="http://schemas.microsoft.com/office/drawing/2014/main" val="1553601069"/>
                    </a:ext>
                  </a:extLst>
                </a:gridCol>
                <a:gridCol w="858309">
                  <a:extLst>
                    <a:ext uri="{9D8B030D-6E8A-4147-A177-3AD203B41FA5}">
                      <a16:colId xmlns:a16="http://schemas.microsoft.com/office/drawing/2014/main" val="1369518102"/>
                    </a:ext>
                  </a:extLst>
                </a:gridCol>
                <a:gridCol w="858309">
                  <a:extLst>
                    <a:ext uri="{9D8B030D-6E8A-4147-A177-3AD203B41FA5}">
                      <a16:colId xmlns:a16="http://schemas.microsoft.com/office/drawing/2014/main" val="345319981"/>
                    </a:ext>
                  </a:extLst>
                </a:gridCol>
                <a:gridCol w="858309">
                  <a:extLst>
                    <a:ext uri="{9D8B030D-6E8A-4147-A177-3AD203B41FA5}">
                      <a16:colId xmlns:a16="http://schemas.microsoft.com/office/drawing/2014/main" val="683488276"/>
                    </a:ext>
                  </a:extLst>
                </a:gridCol>
                <a:gridCol w="858309">
                  <a:extLst>
                    <a:ext uri="{9D8B030D-6E8A-4147-A177-3AD203B41FA5}">
                      <a16:colId xmlns:a16="http://schemas.microsoft.com/office/drawing/2014/main" val="2575092129"/>
                    </a:ext>
                  </a:extLst>
                </a:gridCol>
              </a:tblGrid>
              <a:tr h="244236"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material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A_In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/g)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Output-Virtual gamma-ray spectrum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material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Nuclide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A_In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/g)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Output-Virtual gamma-ray spectrum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927527"/>
                  </a:ext>
                </a:extLst>
              </a:tr>
              <a:tr h="4884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cps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</a:t>
                      </a:r>
                      <a:r>
                        <a:rPr lang="en-US" sz="1200" b="1" kern="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A_Cal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/g)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keV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cps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</a:t>
                      </a:r>
                      <a:r>
                        <a:rPr lang="en-US" sz="1200" b="1" kern="0" spc="-5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A_Cal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kern="0" spc="-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Bq</a:t>
                      </a:r>
                      <a:r>
                        <a:rPr lang="en-US" sz="1200" b="1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/g)</a:t>
                      </a:r>
                      <a:endParaRPr lang="ko-KR" sz="12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53428"/>
                  </a:ext>
                </a:extLst>
              </a:tr>
              <a:tr h="244236">
                <a:tc rowSpan="6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DAW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1.042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Cement</a:t>
                      </a:r>
                      <a:endParaRPr lang="ko-KR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733020"/>
                  </a:ext>
                </a:extLst>
              </a:tr>
              <a:tr h="2442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10.54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10.92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1606643"/>
                  </a:ext>
                </a:extLst>
              </a:tr>
              <a:tr h="2442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1.057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1173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3.99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1.067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8497122"/>
                  </a:ext>
                </a:extLst>
              </a:tr>
              <a:tr h="2442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1.076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3.97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1.089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5110823"/>
                  </a:ext>
                </a:extLst>
              </a:tr>
              <a:tr h="2442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10.59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40.8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10.88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9985806"/>
                  </a:ext>
                </a:extLst>
              </a:tr>
              <a:tr h="2442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10.69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1333</a:t>
                      </a:r>
                      <a:endParaRPr lang="ko-KR" sz="12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spc="-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10.91</a:t>
                      </a:r>
                      <a:endParaRPr lang="ko-KR" sz="12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655003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 l="-692" b="-3509"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wrap="square"/>
      <a:lstStyle>
        <a:defPPr>
          <a:defRPr>
            <a:noFill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50" charset="-127"/>
            <a:cs typeface="Arial Unicode MS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11389</TotalTime>
  <Words>1473</Words>
  <Application>Microsoft Office PowerPoint</Application>
  <PresentationFormat>사용자 지정</PresentationFormat>
  <Paragraphs>635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2" baseType="lpstr">
      <vt:lpstr>Arial Unicode MS</vt:lpstr>
      <vt:lpstr>굴림</vt:lpstr>
      <vt:lpstr>맑은 고딕</vt:lpstr>
      <vt:lpstr>함초롬바탕</vt:lpstr>
      <vt:lpstr>휴먼둥근헤드라인</vt:lpstr>
      <vt:lpstr>Arial</vt:lpstr>
      <vt:lpstr>Arial Black</vt:lpstr>
      <vt:lpstr>Cambria Math</vt:lpstr>
      <vt:lpstr>Times New Roman</vt:lpstr>
      <vt:lpstr>Wingdings</vt:lpstr>
      <vt:lpstr>기본 디자인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최유미/연구원/방사선안전관리부</cp:lastModifiedBy>
  <cp:revision>654</cp:revision>
  <cp:lastPrinted>2016-10-05T08:04:54Z</cp:lastPrinted>
  <dcterms:created xsi:type="dcterms:W3CDTF">2002-10-16T05:31:29Z</dcterms:created>
  <dcterms:modified xsi:type="dcterms:W3CDTF">2022-05-16T10:24:01Z</dcterms:modified>
</cp:coreProperties>
</file>