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sldIdLst>
    <p:sldId id="256" r:id="rId2"/>
  </p:sldIdLst>
  <p:sldSz cx="32404050" cy="43205400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30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7">
          <p15:clr>
            <a:srgbClr val="A4A3A4"/>
          </p15:clr>
        </p15:guide>
        <p15:guide id="2" orient="horz" pos="3130">
          <p15:clr>
            <a:srgbClr val="A4A3A4"/>
          </p15:clr>
        </p15:guide>
        <p15:guide id="3" orient="horz" pos="25356">
          <p15:clr>
            <a:srgbClr val="A4A3A4"/>
          </p15:clr>
        </p15:guide>
        <p15:guide id="4" orient="horz" pos="4309">
          <p15:clr>
            <a:srgbClr val="A4A3A4"/>
          </p15:clr>
        </p15:guide>
        <p15:guide id="5" orient="horz" pos="9752">
          <p15:clr>
            <a:srgbClr val="A4A3A4"/>
          </p15:clr>
        </p15:guide>
        <p15:guide id="6" orient="horz" pos="26037">
          <p15:clr>
            <a:srgbClr val="A4A3A4"/>
          </p15:clr>
        </p15:guide>
        <p15:guide id="7" orient="horz" pos="27080">
          <p15:clr>
            <a:srgbClr val="A4A3A4"/>
          </p15:clr>
        </p15:guide>
        <p15:guide id="8" orient="horz" pos="14833">
          <p15:clr>
            <a:srgbClr val="A4A3A4"/>
          </p15:clr>
        </p15:guide>
        <p15:guide id="9" pos="20095">
          <p15:clr>
            <a:srgbClr val="A4A3A4"/>
          </p15:clr>
        </p15:guide>
        <p15:guide id="10" pos="10070">
          <p15:clr>
            <a:srgbClr val="A4A3A4"/>
          </p15:clr>
        </p15:guide>
        <p15:guide id="11" pos="10342">
          <p15:clr>
            <a:srgbClr val="A4A3A4"/>
          </p15:clr>
        </p15:guide>
        <p15:guide id="12" pos="5806">
          <p15:clr>
            <a:srgbClr val="A4A3A4"/>
          </p15:clr>
        </p15:guide>
        <p15:guide id="13" pos="3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D6"/>
    <a:srgbClr val="BC710C"/>
    <a:srgbClr val="006600"/>
    <a:srgbClr val="BBE0E3"/>
    <a:srgbClr val="008000"/>
    <a:srgbClr val="0B54E7"/>
    <a:srgbClr val="B208F6"/>
    <a:srgbClr val="F806DB"/>
    <a:srgbClr val="07B8C1"/>
    <a:srgbClr val="09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221" autoAdjust="0"/>
    <p:restoredTop sz="99194" autoAdjust="0"/>
  </p:normalViewPr>
  <p:slideViewPr>
    <p:cSldViewPr showGuides="1">
      <p:cViewPr varScale="1">
        <p:scale>
          <a:sx n="14" d="100"/>
          <a:sy n="14" d="100"/>
        </p:scale>
        <p:origin x="2046" y="162"/>
      </p:cViewPr>
      <p:guideLst>
        <p:guide orient="horz" pos="10387"/>
        <p:guide orient="horz" pos="3130"/>
        <p:guide orient="horz" pos="25356"/>
        <p:guide orient="horz" pos="4309"/>
        <p:guide orient="horz" pos="9752"/>
        <p:guide orient="horz" pos="26037"/>
        <p:guide orient="horz" pos="27080"/>
        <p:guide orient="horz" pos="14833"/>
        <p:guide pos="20095"/>
        <p:guide pos="10070"/>
        <p:guide pos="10342"/>
        <p:guide pos="5806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68" y="-120"/>
      </p:cViewPr>
      <p:guideLst>
        <p:guide orient="horz" pos="3223"/>
        <p:guide pos="223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085" cy="512137"/>
          </a:xfrm>
          <a:prstGeom prst="rect">
            <a:avLst/>
          </a:prstGeom>
        </p:spPr>
        <p:txBody>
          <a:bodyPr vert="horz" lIns="94024" tIns="47012" rIns="94024" bIns="470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338" y="1"/>
            <a:ext cx="3079085" cy="512137"/>
          </a:xfrm>
          <a:prstGeom prst="rect">
            <a:avLst/>
          </a:prstGeom>
        </p:spPr>
        <p:txBody>
          <a:bodyPr vert="horz" lIns="94024" tIns="47012" rIns="94024" bIns="47012" rtlCol="0"/>
          <a:lstStyle>
            <a:lvl1pPr algn="r">
              <a:defRPr sz="1200"/>
            </a:lvl1pPr>
          </a:lstStyle>
          <a:p>
            <a:fld id="{32AEBA51-A444-4927-9FBE-EB193FB53DBE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81313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4" tIns="47012" rIns="94024" bIns="4701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065" y="4861239"/>
            <a:ext cx="5681936" cy="4605982"/>
          </a:xfrm>
          <a:prstGeom prst="rect">
            <a:avLst/>
          </a:prstGeom>
        </p:spPr>
        <p:txBody>
          <a:bodyPr vert="horz" lIns="94024" tIns="47012" rIns="94024" bIns="47012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0851"/>
            <a:ext cx="3079085" cy="512136"/>
          </a:xfrm>
          <a:prstGeom prst="rect">
            <a:avLst/>
          </a:prstGeom>
        </p:spPr>
        <p:txBody>
          <a:bodyPr vert="horz" lIns="94024" tIns="47012" rIns="94024" bIns="470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338" y="9720851"/>
            <a:ext cx="3079085" cy="512136"/>
          </a:xfrm>
          <a:prstGeom prst="rect">
            <a:avLst/>
          </a:prstGeom>
        </p:spPr>
        <p:txBody>
          <a:bodyPr vert="horz" lIns="94024" tIns="47012" rIns="94024" bIns="47012" rtlCol="0" anchor="b"/>
          <a:lstStyle>
            <a:lvl1pPr algn="r">
              <a:defRPr sz="1200"/>
            </a:lvl1pPr>
          </a:lstStyle>
          <a:p>
            <a:fld id="{68C20DBC-F5D7-46F7-9351-5C6A3185AF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39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89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313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945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75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848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001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68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08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17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702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661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6B3F5-23A5-4E55-96D8-5DF9E59144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32404051" cy="43205402"/>
          </a:xfrm>
          <a:prstGeom prst="rect">
            <a:avLst/>
          </a:prstGeom>
        </p:spPr>
      </p:pic>
      <p:pic>
        <p:nvPicPr>
          <p:cNvPr id="8" name="Picture 2" descr="C:\Users\kaeri\Desktop\캡처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21" y="885826"/>
            <a:ext cx="4347764" cy="35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421" y="1599547"/>
            <a:ext cx="4599413" cy="19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529898" y="6120551"/>
            <a:ext cx="31247001" cy="3081720"/>
          </a:xfrm>
          <a:prstGeom prst="roundRect">
            <a:avLst>
              <a:gd name="adj" fmla="val 5759"/>
            </a:avLst>
          </a:prstGeom>
          <a:noFill/>
          <a:ln w="44450">
            <a:noFill/>
            <a:round/>
            <a:headEnd/>
            <a:tailEnd/>
          </a:ln>
        </p:spPr>
        <p:txBody>
          <a:bodyPr wrap="square" lIns="180000" tIns="108000" rIns="180000" bIns="108000" anchor="t" anchorCtr="0"/>
          <a:lstStyle/>
          <a:p>
            <a:pPr algn="just">
              <a:lnSpc>
                <a:spcPts val="45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Since 2013 the operation of the 100-MeV proton linear accelerator has been started, the ACCT (AC-current transformer) has been a main beam current measurement system of the 100-MeV proton linear accelerator and its beamline. ACCT (AC-current transformer) is typical non-destructive current measurement method, can measure the macro-pulse current of the charged particle beam without any disruption [1]. And then, ACCT is superior to measure the beam pulses longer than tens of sec with high sensitivity and strong voltage signal, even down to 1 mA.  Recently, new ACCT electronics is introduced and tested, which have new functionality of the in-situ calibration. In this paper, new upgraded ACCT system will be introduced.</a:t>
            </a:r>
            <a:endParaRPr lang="ko-KR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542169" y="29918716"/>
            <a:ext cx="13637355" cy="1260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defTabSz="4321175"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Future Plan of ACCT system</a:t>
            </a:r>
            <a:endParaRPr lang="en-US" altLang="ko-KR" sz="4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815948" y="1080100"/>
            <a:ext cx="3074311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80000" tIns="36000" rIns="180000" bIns="36000" anchor="ctr">
            <a:noAutofit/>
          </a:bodyPr>
          <a:lstStyle/>
          <a:p>
            <a:pPr algn="ctr" latinLnBrk="0">
              <a:defRPr/>
            </a:pPr>
            <a:r>
              <a:rPr lang="en-US" altLang="ko-KR" sz="5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Test for New ACCT Electronics and Plan for ACCT System </a:t>
            </a:r>
          </a:p>
          <a:p>
            <a:pPr algn="ctr" latinLnBrk="0">
              <a:defRPr/>
            </a:pPr>
            <a:r>
              <a:rPr lang="en-US" altLang="ko-KR" sz="54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at KOMAC Space Radiation Testing Beamline</a:t>
            </a:r>
            <a:endParaRPr lang="en-US" altLang="ko-KR" sz="5400" b="0" baseline="30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2702025" y="3528369"/>
            <a:ext cx="2700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36000" rIns="180000" bIns="36000" anchor="ctr">
            <a:noAutofit/>
          </a:bodyPr>
          <a:lstStyle/>
          <a:p>
            <a:pPr algn="ctr"/>
            <a:r>
              <a:rPr lang="en-US" altLang="ko-KR" sz="36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Korea Multipurpose Accelerator Complex, Korea Atomic Energy Research Institute, </a:t>
            </a:r>
            <a:r>
              <a:rPr lang="en-US" altLang="ko-KR" sz="3600" b="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Gyeongju</a:t>
            </a:r>
            <a:r>
              <a:rPr lang="en-US" altLang="ko-KR" sz="3600" b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Korea </a:t>
            </a:r>
            <a:endParaRPr lang="en-US" altLang="ko-KR" sz="36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auto">
          <a:xfrm>
            <a:off x="2702025" y="2808090"/>
            <a:ext cx="270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36000" rIns="180000" bIns="36000" anchor="ctr">
            <a:no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Sang-</a:t>
            </a:r>
            <a:r>
              <a:rPr lang="en-US" altLang="ko-KR" sz="36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Pil</a:t>
            </a:r>
            <a:r>
              <a:rPr lang="en-US" altLang="ko-KR" sz="36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3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Yoon</a:t>
            </a:r>
            <a:r>
              <a:rPr lang="en-US" altLang="ko-KR" sz="36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*</a:t>
            </a:r>
            <a:r>
              <a:rPr lang="en-US" altLang="ko-KR" sz="3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, Young-</a:t>
            </a:r>
            <a:r>
              <a:rPr lang="en-US" altLang="ko-KR" sz="3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Gi</a:t>
            </a:r>
            <a:r>
              <a:rPr lang="en-US" altLang="ko-KR" sz="3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Song, Han-Sung Kim, </a:t>
            </a:r>
            <a:r>
              <a:rPr lang="en-US" altLang="ko-KR" sz="360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Hyeok</a:t>
            </a:r>
            <a:r>
              <a:rPr lang="en-US" altLang="ko-KR" sz="36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-Jung Kwon</a:t>
            </a:r>
            <a:endParaRPr lang="en-US" altLang="ko-KR" sz="3600" b="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TextBox 265"/>
          <p:cNvSpPr txBox="1">
            <a:spLocks noChangeArrowheads="1"/>
          </p:cNvSpPr>
          <p:nvPr/>
        </p:nvSpPr>
        <p:spPr bwMode="auto">
          <a:xfrm>
            <a:off x="363911" y="-3798"/>
            <a:ext cx="20702127" cy="12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36000" rIns="72000" bIns="36000" anchor="ctr" anchorCtr="0">
            <a:no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KNS Spring 2022, 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Jeju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2022.5.18~20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AutoShape 97"/>
          <p:cNvSpPr>
            <a:spLocks noChangeArrowheads="1"/>
          </p:cNvSpPr>
          <p:nvPr/>
        </p:nvSpPr>
        <p:spPr bwMode="auto">
          <a:xfrm>
            <a:off x="504825" y="3936366"/>
            <a:ext cx="31899225" cy="539445"/>
          </a:xfrm>
          <a:prstGeom prst="roundRect">
            <a:avLst>
              <a:gd name="adj" fmla="val 22176"/>
            </a:avLst>
          </a:prstGeom>
          <a:noFill/>
          <a:ln w="31750">
            <a:noFill/>
            <a:round/>
            <a:headEnd/>
            <a:tailEnd/>
          </a:ln>
        </p:spPr>
        <p:txBody>
          <a:bodyPr wrap="square" lIns="180000" tIns="108000" rIns="180000" bIns="108000" anchor="ctr"/>
          <a:lstStyle/>
          <a:p>
            <a:pPr lvl="0"/>
            <a:r>
              <a:rPr lang="en-US" altLang="ko-KR" sz="2800" b="1" baseline="30000" dirty="0" smtClean="0"/>
              <a:t>*</a:t>
            </a:r>
            <a:r>
              <a:rPr lang="en-US" altLang="ko-KR" sz="2800" b="1" dirty="0" smtClean="0"/>
              <a:t> spyun@kaeri.re.kr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69" y="42332885"/>
            <a:ext cx="31350743" cy="584775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atin typeface="Arial" pitchFamily="34" charset="0"/>
                <a:ea typeface="바탕" pitchFamily="18" charset="-127"/>
                <a:cs typeface="Arial" pitchFamily="34" charset="0"/>
              </a:rPr>
              <a:t>      </a:t>
            </a:r>
            <a:r>
              <a:rPr lang="en-US" altLang="ko-KR" sz="3200" b="1" dirty="0">
                <a:latin typeface="+mn-ea"/>
                <a:ea typeface="+mn-ea"/>
              </a:rPr>
              <a:t>This work has been supported </a:t>
            </a:r>
            <a:r>
              <a:rPr lang="en-US" altLang="ko-KR" sz="3200" b="1" dirty="0" smtClean="0">
                <a:latin typeface="+mn-ea"/>
                <a:ea typeface="+mn-ea"/>
              </a:rPr>
              <a:t>by the National Research Foundation of Korea (NRF-2021M2D1A1045615).</a:t>
            </a:r>
            <a:endParaRPr lang="ko-KR" altLang="ko-KR" sz="3200" b="1" dirty="0">
              <a:latin typeface="+mn-ea"/>
              <a:ea typeface="+mn-ea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51160" y="9361000"/>
            <a:ext cx="31428168" cy="1260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defTabSz="4321175"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Test of New ACCT Electronics</a:t>
            </a:r>
            <a:endParaRPr lang="en-US" altLang="ko-KR" sz="4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74574" y="4860550"/>
            <a:ext cx="31404754" cy="1260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defTabSz="4321175"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Introduction &amp; Motivation</a:t>
            </a:r>
            <a:endParaRPr lang="en-US" altLang="ko-KR" sz="4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95355" y="19370390"/>
            <a:ext cx="1188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Test and calibration set-up</a:t>
            </a:r>
            <a:endParaRPr lang="ko-KR" altLang="en-US" sz="3200" b="1" dirty="0" smtClean="0">
              <a:latin typeface="+mn-ea"/>
              <a:ea typeface="+mn-ea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95355" y="10837030"/>
            <a:ext cx="7037479" cy="58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Current ACCT System</a:t>
            </a:r>
            <a:endParaRPr lang="ko-KR" altLang="en-US" sz="3200" b="1" dirty="0" smtClean="0">
              <a:latin typeface="+mn-ea"/>
              <a:ea typeface="+mn-ea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561304"/>
              </p:ext>
            </p:extLst>
          </p:nvPr>
        </p:nvGraphicFramePr>
        <p:xfrm>
          <a:off x="9780452" y="11817496"/>
          <a:ext cx="8286731" cy="455027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07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379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Full Scale Range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ea"/>
                          <a:ea typeface="+mn-ea"/>
                        </a:rPr>
                        <a:t>Factory preset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Ratio accuracy error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&lt; 0.1% FS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Lower</a:t>
                      </a:r>
                      <a:r>
                        <a:rPr lang="en-US" altLang="ko-KR" sz="2800" b="1" baseline="0" dirty="0" smtClean="0">
                          <a:effectLst/>
                          <a:latin typeface="+mn-ea"/>
                          <a:ea typeface="+mn-ea"/>
                        </a:rPr>
                        <a:t> cutoff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&lt; 3Hz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Upper</a:t>
                      </a:r>
                      <a:r>
                        <a:rPr lang="en-US" altLang="ko-KR" sz="2800" b="1" baseline="0" dirty="0" smtClean="0">
                          <a:effectLst/>
                          <a:latin typeface="+mn-ea"/>
                          <a:ea typeface="+mn-ea"/>
                        </a:rPr>
                        <a:t> cutoff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1 MHz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Rise time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ea"/>
                          <a:ea typeface="+mn-ea"/>
                        </a:rPr>
                        <a:t>350 ns (10 – 90%)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Manufacturer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l">
                        <a:spcAft>
                          <a:spcPts val="0"/>
                        </a:spcAft>
                      </a:pPr>
                      <a:r>
                        <a:rPr lang="en-US" altLang="ko-KR" sz="2800" b="1" dirty="0" err="1" smtClean="0">
                          <a:effectLst/>
                          <a:latin typeface="+mn-ea"/>
                          <a:ea typeface="+mn-ea"/>
                        </a:rPr>
                        <a:t>Bergoz</a:t>
                      </a: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 (France)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8576727"/>
                  </a:ext>
                </a:extLst>
              </a:tr>
            </a:tbl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9627952" y="10837030"/>
            <a:ext cx="7150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Specification</a:t>
            </a:r>
            <a:endParaRPr lang="ko-KR" altLang="en-US" sz="3200" b="1" dirty="0" smtClean="0">
              <a:latin typeface="+mn-ea"/>
              <a:ea typeface="+mn-ea"/>
            </a:endParaRPr>
          </a:p>
        </p:txBody>
      </p:sp>
      <p:sp>
        <p:nvSpPr>
          <p:cNvPr id="221" name="Rectangle 15"/>
          <p:cNvSpPr>
            <a:spLocks noChangeArrowheads="1"/>
          </p:cNvSpPr>
          <p:nvPr/>
        </p:nvSpPr>
        <p:spPr bwMode="auto">
          <a:xfrm>
            <a:off x="451160" y="17858180"/>
            <a:ext cx="31428168" cy="1260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defTabSz="4321175"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Test and calibration set-up</a:t>
            </a:r>
            <a:endParaRPr lang="en-US" altLang="ko-KR" sz="4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479257" y="31396060"/>
            <a:ext cx="554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Polarity control</a:t>
            </a:r>
            <a:endParaRPr lang="ko-KR" altLang="en-US" sz="2800" b="1" dirty="0" smtClean="0">
              <a:latin typeface="+mn-ea"/>
              <a:ea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7570215" y="35541754"/>
            <a:ext cx="13393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Schematics future Installation at the space radiation test facility</a:t>
            </a:r>
            <a:endParaRPr lang="ko-KR" altLang="en-US" sz="2800" b="1" dirty="0" smtClean="0">
              <a:latin typeface="+mn-ea"/>
              <a:ea typeface="+mn-ea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1" y="11845145"/>
            <a:ext cx="7023224" cy="46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8739931" y="10837030"/>
            <a:ext cx="1035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Main feature of New ACCT Electronics</a:t>
            </a:r>
            <a:endParaRPr lang="ko-KR" altLang="en-US" sz="3200" b="1" dirty="0" smtClean="0">
              <a:latin typeface="+mn-ea"/>
              <a:ea typeface="+mn-ea"/>
            </a:endParaRPr>
          </a:p>
        </p:txBody>
      </p:sp>
      <p:pic>
        <p:nvPicPr>
          <p:cNvPr id="1027" name="그림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483" y="11910877"/>
            <a:ext cx="9054408" cy="388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20090213" y="15769890"/>
            <a:ext cx="11614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2800" b="1" dirty="0" smtClean="0">
                <a:latin typeface="+mn-ea"/>
                <a:ea typeface="+mn-ea"/>
              </a:rPr>
              <a:t>3 selectable full scale ranges (1 / 10 / 20 mA)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2800" b="1" dirty="0" smtClean="0">
                <a:latin typeface="+mn-ea"/>
                <a:ea typeface="+mn-ea"/>
              </a:rPr>
              <a:t>3 outputs :  High </a:t>
            </a:r>
            <a:r>
              <a:rPr lang="en-US" altLang="ko-KR" sz="2800" b="1" dirty="0" err="1" smtClean="0">
                <a:latin typeface="+mn-ea"/>
                <a:ea typeface="+mn-ea"/>
              </a:rPr>
              <a:t>impedence</a:t>
            </a:r>
            <a:r>
              <a:rPr lang="en-US" altLang="ko-KR" sz="2800" b="1" dirty="0" smtClean="0">
                <a:latin typeface="+mn-ea"/>
                <a:ea typeface="+mn-ea"/>
              </a:rPr>
              <a:t>, 50</a:t>
            </a:r>
            <a:r>
              <a:rPr lang="el-GR" altLang="ko-KR" sz="2800" b="1" dirty="0" smtClean="0">
                <a:latin typeface="+mn-ea"/>
                <a:ea typeface="+mn-ea"/>
              </a:rPr>
              <a:t>Ω</a:t>
            </a:r>
            <a:r>
              <a:rPr lang="en-US" altLang="ko-KR" sz="2800" b="1" dirty="0" smtClean="0">
                <a:latin typeface="+mn-ea"/>
                <a:ea typeface="+mn-ea"/>
              </a:rPr>
              <a:t> and differential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2800" b="1" dirty="0" smtClean="0">
                <a:latin typeface="+mn-ea"/>
                <a:ea typeface="+mn-ea"/>
              </a:rPr>
              <a:t>Integrated calibration current source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2800" b="1" dirty="0" smtClean="0">
                <a:latin typeface="+mn-ea"/>
                <a:ea typeface="+mn-ea"/>
              </a:rPr>
              <a:t>Remote controllable by TTL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35" y="20162500"/>
            <a:ext cx="13473141" cy="42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325" y="36436926"/>
            <a:ext cx="11879385" cy="568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직사각형 57"/>
          <p:cNvSpPr/>
          <p:nvPr/>
        </p:nvSpPr>
        <p:spPr>
          <a:xfrm>
            <a:off x="13765250" y="19913103"/>
            <a:ext cx="18422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The calibrated pulse is generated by the ACCT-E-RM-3R and injected into the sensor calibration winding via the sensor CAL input connector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Current pulse amplitude : 50 % of the full scale of the selected range</a:t>
            </a:r>
          </a:p>
          <a:p>
            <a:pPr algn="just">
              <a:spcAft>
                <a:spcPts val="0"/>
              </a:spcAft>
            </a:pPr>
            <a:r>
              <a:rPr lang="en-US" altLang="ko-KR" sz="3200" b="1" dirty="0" smtClean="0">
                <a:latin typeface="+mn-ea"/>
                <a:ea typeface="+mn-ea"/>
              </a:rPr>
              <a:t>                                    ( 10mA full scale =&gt; calibration current is 5 mA)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The calibrated current pulse length is defined Trigger signal length</a:t>
            </a:r>
          </a:p>
          <a:p>
            <a:pPr algn="just">
              <a:spcAft>
                <a:spcPts val="0"/>
              </a:spcAft>
            </a:pPr>
            <a:r>
              <a:rPr lang="en-US" altLang="ko-KR" sz="3200" b="1" dirty="0">
                <a:latin typeface="+mn-ea"/>
                <a:ea typeface="+mn-ea"/>
              </a:rPr>
              <a:t> </a:t>
            </a:r>
            <a:r>
              <a:rPr lang="en-US" altLang="ko-KR" sz="3200" b="1" dirty="0" smtClean="0">
                <a:latin typeface="+mn-ea"/>
                <a:ea typeface="+mn-ea"/>
              </a:rPr>
              <a:t>   (trigger signal length = calibration current pulse length) 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The trigger signal has to be TTL level.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7613" y="24689037"/>
            <a:ext cx="9793360" cy="4618733"/>
          </a:xfrm>
          <a:prstGeom prst="rect">
            <a:avLst/>
          </a:prstGeom>
        </p:spPr>
      </p:pic>
      <p:sp>
        <p:nvSpPr>
          <p:cNvPr id="62" name="직사각형 61"/>
          <p:cNvSpPr/>
          <p:nvPr/>
        </p:nvSpPr>
        <p:spPr>
          <a:xfrm>
            <a:off x="429598" y="25386906"/>
            <a:ext cx="10299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CAL Trigger to ACCT-E-RM-3R : 3.3V, 500 </a:t>
            </a:r>
            <a:r>
              <a:rPr lang="en-US" altLang="ko-KR" sz="3200" b="1" dirty="0" err="1" smtClean="0">
                <a:latin typeface="+mn-ea"/>
                <a:ea typeface="+mn-ea"/>
              </a:rPr>
              <a:t>usec</a:t>
            </a:r>
            <a:r>
              <a:rPr lang="en-US" altLang="ko-KR" sz="3200" b="1" dirty="0" smtClean="0">
                <a:latin typeface="+mn-ea"/>
                <a:ea typeface="+mn-ea"/>
              </a:rPr>
              <a:t> by waveform generator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ACCT output voltage : measured by Oscilloscope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Preset ACCT range : 10V / 20 mA 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CAL current pulse amplitude : 10 mA (50% of the selected range)</a:t>
            </a: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7B68A73C-A5D7-4C5A-B08A-EEB22A5F2A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17175" b="20423"/>
          <a:stretch/>
        </p:blipFill>
        <p:spPr>
          <a:xfrm>
            <a:off x="7650989" y="32044150"/>
            <a:ext cx="9271136" cy="45509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5629" y="37466220"/>
            <a:ext cx="9153646" cy="4587320"/>
          </a:xfrm>
          <a:prstGeom prst="rect">
            <a:avLst/>
          </a:prstGeom>
        </p:spPr>
      </p:pic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15180"/>
              </p:ext>
            </p:extLst>
          </p:nvPr>
        </p:nvGraphicFramePr>
        <p:xfrm>
          <a:off x="191972" y="37295578"/>
          <a:ext cx="7265722" cy="379189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6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661">
                  <a:extLst>
                    <a:ext uri="{9D8B030D-6E8A-4147-A177-3AD203B41FA5}">
                      <a16:colId xmlns:a16="http://schemas.microsoft.com/office/drawing/2014/main" val="3070501056"/>
                    </a:ext>
                  </a:extLst>
                </a:gridCol>
              </a:tblGrid>
              <a:tr h="75837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Pin 1 status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ea"/>
                          <a:ea typeface="+mn-ea"/>
                        </a:rPr>
                        <a:t>Pin 2 status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Range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Low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Low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Range 1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High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High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Range 1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High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Low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Range 2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7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Low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High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ko-KR" sz="2800" b="1" dirty="0" smtClean="0">
                          <a:effectLst/>
                          <a:latin typeface="+mn-ea"/>
                          <a:ea typeface="+mn-ea"/>
                        </a:rPr>
                        <a:t>Range 3</a:t>
                      </a:r>
                      <a:endParaRPr lang="ko-KR" sz="2800" b="1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91974" y="36644231"/>
            <a:ext cx="493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Range control</a:t>
            </a:r>
            <a:endParaRPr lang="ko-KR" altLang="en-US" sz="3200" b="1" dirty="0" smtClean="0">
              <a:latin typeface="+mn-ea"/>
              <a:ea typeface="+mn-e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765461" y="23931730"/>
            <a:ext cx="1035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Calibration result old ACCT sensor head</a:t>
            </a:r>
            <a:endParaRPr lang="ko-KR" altLang="en-US" sz="3200" b="1" dirty="0" smtClean="0">
              <a:latin typeface="+mn-ea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1974" y="32444165"/>
            <a:ext cx="116917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Remote control function</a:t>
            </a:r>
          </a:p>
          <a:p>
            <a:endParaRPr lang="en-US" altLang="ko-KR" sz="3200" b="1" dirty="0" smtClean="0">
              <a:latin typeface="+mn-ea"/>
              <a:ea typeface="+mn-ea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</a:rPr>
              <a:t>Range control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</a:rPr>
              <a:t>Calibration polarity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</a:rPr>
              <a:t>Power status output</a:t>
            </a:r>
          </a:p>
          <a:p>
            <a:pPr algn="just">
              <a:spcAft>
                <a:spcPts val="0"/>
              </a:spcAft>
            </a:pPr>
            <a:r>
              <a:rPr lang="en-US" altLang="ko-KR" sz="3200" b="1" dirty="0">
                <a:latin typeface="+mn-ea"/>
              </a:rPr>
              <a:t> </a:t>
            </a:r>
            <a:r>
              <a:rPr lang="en-US" altLang="ko-KR" sz="3200" b="1" dirty="0" smtClean="0">
                <a:latin typeface="+mn-ea"/>
              </a:rPr>
              <a:t>  (+5V from external power supply)</a:t>
            </a:r>
            <a:endParaRPr lang="en-US" altLang="ko-KR" sz="3200" b="1" dirty="0">
              <a:latin typeface="+mn-ea"/>
              <a:ea typeface="+mn-ea"/>
            </a:endParaRPr>
          </a:p>
          <a:p>
            <a:endParaRPr lang="ko-KR" altLang="en-US" sz="3200" b="1" dirty="0" smtClean="0">
              <a:latin typeface="+mn-ea"/>
              <a:ea typeface="+mn-ea"/>
            </a:endParaRPr>
          </a:p>
        </p:txBody>
      </p:sp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501624" y="29883850"/>
            <a:ext cx="15994150" cy="12600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lIns="360000" tIns="72000" rIns="144000" bIns="72000" anchor="ctr"/>
          <a:lstStyle/>
          <a:p>
            <a:pPr defTabSz="4321175">
              <a:defRPr/>
            </a:pPr>
            <a:r>
              <a:rPr lang="en-US" altLang="ko-KR" sz="4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Remote control by TTL</a:t>
            </a:r>
            <a:endParaRPr lang="en-US" altLang="ko-KR" sz="4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57695" y="36735844"/>
            <a:ext cx="554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Power status monitoring</a:t>
            </a:r>
            <a:endParaRPr lang="ko-KR" altLang="en-US" sz="2800" b="1" dirty="0" smtClean="0">
              <a:latin typeface="+mn-ea"/>
              <a:ea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542169" y="31891418"/>
            <a:ext cx="140168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ko-KR" sz="3200" b="1" dirty="0" smtClean="0">
                <a:latin typeface="+mn-ea"/>
                <a:ea typeface="+mn-ea"/>
              </a:rPr>
              <a:t>Summary &amp; Future Plan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ko-KR" sz="3200" b="1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In-situ calibration of ACCT without disassembling and test stand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Easy adjustment to polarity by remote control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Easy adjustment to full scale range remotely (3 selectable range)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Power status monitoring of ACCT electronics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solidFill>
                  <a:srgbClr val="7030A0"/>
                </a:solidFill>
                <a:latin typeface="+mn-ea"/>
                <a:ea typeface="+mn-ea"/>
              </a:rPr>
              <a:t>Periodic response check and calibration of ACCT system</a:t>
            </a:r>
            <a:endParaRPr lang="ko-KR" altLang="en-US" sz="2800" b="1" dirty="0" smtClean="0">
              <a:solidFill>
                <a:srgbClr val="7030A0"/>
              </a:solidFill>
              <a:latin typeface="+mn-ea"/>
              <a:ea typeface="+mn-ea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23915873" y="25486350"/>
            <a:ext cx="8452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5V, 500 </a:t>
            </a:r>
            <a:r>
              <a:rPr lang="en-US" altLang="ko-KR" sz="3200" b="1" dirty="0" err="1" smtClean="0">
                <a:latin typeface="+mn-ea"/>
                <a:ea typeface="+mn-ea"/>
              </a:rPr>
              <a:t>usec</a:t>
            </a:r>
            <a:r>
              <a:rPr lang="en-US" altLang="ko-KR" sz="3200" b="1" dirty="0" smtClean="0">
                <a:latin typeface="+mn-ea"/>
                <a:ea typeface="+mn-ea"/>
              </a:rPr>
              <a:t> current pulse measured</a:t>
            </a:r>
          </a:p>
          <a:p>
            <a:pPr algn="just">
              <a:spcAft>
                <a:spcPts val="0"/>
              </a:spcAft>
            </a:pPr>
            <a:r>
              <a:rPr lang="en-US" altLang="ko-KR" sz="3200" b="1" dirty="0">
                <a:latin typeface="+mn-ea"/>
                <a:ea typeface="+mn-ea"/>
              </a:rPr>
              <a:t> </a:t>
            </a:r>
            <a:r>
              <a:rPr lang="en-US" altLang="ko-KR" sz="3200" b="1" dirty="0" smtClean="0">
                <a:latin typeface="+mn-ea"/>
                <a:ea typeface="+mn-ea"/>
              </a:rPr>
              <a:t>  (for input : 10 mA /10V)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Current pulse adjusted by input TTL pulse length   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solidFill>
                  <a:srgbClr val="7030A0"/>
                </a:solidFill>
                <a:latin typeface="+mn-ea"/>
                <a:ea typeface="+mn-ea"/>
              </a:rPr>
              <a:t>Old ACCT has no signal degradation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751405" y="16666124"/>
            <a:ext cx="1731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ACCT consist of toroidal sensor head and electronics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ko-KR" sz="3200" b="1" dirty="0" smtClean="0">
                <a:latin typeface="+mn-ea"/>
                <a:ea typeface="+mn-ea"/>
              </a:rPr>
              <a:t>ACCT is main beam current monitor at 100 MeV proton linear accelerator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b="1"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12646</TotalTime>
  <Words>572</Words>
  <Application>Microsoft Office PowerPoint</Application>
  <PresentationFormat>사용자 지정</PresentationFormat>
  <Paragraphs>82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HY헤드라인M</vt:lpstr>
      <vt:lpstr>굴림</vt:lpstr>
      <vt:lpstr>맑은 고딕</vt:lpstr>
      <vt:lpstr>바탕</vt:lpstr>
      <vt:lpstr>Arial</vt:lpstr>
      <vt:lpstr>Wingdings</vt:lpstr>
      <vt:lpstr>Office 테마</vt:lpstr>
      <vt:lpstr>PowerPoint 프레젠테이션</vt:lpstr>
    </vt:vector>
  </TitlesOfParts>
  <Company>Organ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Customer</dc:creator>
  <cp:lastModifiedBy>윤상필/책임연구원/가속기개발연구부</cp:lastModifiedBy>
  <cp:revision>493</cp:revision>
  <cp:lastPrinted>2022-05-23T04:23:06Z</cp:lastPrinted>
  <dcterms:created xsi:type="dcterms:W3CDTF">2009-10-09T04:28:18Z</dcterms:created>
  <dcterms:modified xsi:type="dcterms:W3CDTF">2022-05-23T04:23:22Z</dcterms:modified>
</cp:coreProperties>
</file>