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45" r:id="rId2"/>
    <p:sldId id="781" r:id="rId3"/>
    <p:sldId id="785" r:id="rId4"/>
    <p:sldId id="804" r:id="rId5"/>
    <p:sldId id="803" r:id="rId6"/>
    <p:sldId id="505" r:id="rId7"/>
    <p:sldId id="794" r:id="rId8"/>
    <p:sldId id="768" r:id="rId9"/>
    <p:sldId id="767" r:id="rId10"/>
    <p:sldId id="787" r:id="rId11"/>
    <p:sldId id="771" r:id="rId12"/>
    <p:sldId id="763" r:id="rId13"/>
    <p:sldId id="796" r:id="rId14"/>
    <p:sldId id="802" r:id="rId15"/>
    <p:sldId id="789" r:id="rId16"/>
    <p:sldId id="790" r:id="rId17"/>
    <p:sldId id="795" r:id="rId18"/>
    <p:sldId id="800" r:id="rId19"/>
    <p:sldId id="801" r:id="rId20"/>
    <p:sldId id="532" r:id="rId21"/>
    <p:sldId id="490" r:id="rId2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FFFFFF"/>
    <a:srgbClr val="E7E7E7"/>
    <a:srgbClr val="0000FF"/>
    <a:srgbClr val="006600"/>
    <a:srgbClr val="644C00"/>
    <a:srgbClr val="FF6600"/>
    <a:srgbClr val="800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8099" autoAdjust="0"/>
  </p:normalViewPr>
  <p:slideViewPr>
    <p:cSldViewPr snapToGrid="0">
      <p:cViewPr varScale="1">
        <p:scale>
          <a:sx n="90" d="100"/>
          <a:sy n="90" d="100"/>
        </p:scale>
        <p:origin x="2214" y="72"/>
      </p:cViewPr>
      <p:guideLst>
        <p:guide pos="2880"/>
        <p:guide orient="horz" pos="2160"/>
        <p:guide orient="horz" pos="935"/>
      </p:guideLst>
    </p:cSldViewPr>
  </p:slideViewPr>
  <p:outlineViewPr>
    <p:cViewPr>
      <p:scale>
        <a:sx n="33" d="100"/>
        <a:sy n="33" d="100"/>
      </p:scale>
      <p:origin x="0" y="-5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5184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BB2E327-8C9E-4F28-BC12-387E3B8AFA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F955D43-1568-4A61-B80F-D3182D58BF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DC24-96A2-4D5E-B83F-0763937FDECF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B22222-98BA-49FA-9DC8-09F06A4A64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8ED8231-6151-47C5-817A-6EB757020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EDDCA-3FCB-4749-8CB2-269B3FC57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90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507" y="4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3709DCE-1F46-41B5-9B78-54DF9DAA9EFC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8111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00" y="4924991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2312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507" y="9722312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7CA2201-7ACC-4215-9535-E87CD9B145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04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2488"/>
            <a:ext cx="3054350" cy="2290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 부산대학교 석사과정 유승준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오늘 </a:t>
            </a:r>
            <a:r>
              <a:rPr lang="en-US" altLang="ko-KR" dirty="0"/>
              <a:t>effective slice thickness in limited angle tomography</a:t>
            </a:r>
            <a:r>
              <a:rPr lang="ko-KR" altLang="en-US" dirty="0"/>
              <a:t>라는 주제로 발표하도록 하겠습니다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30740-58AD-44D1-90A0-B506778B74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35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영상 분석 방법에는 </a:t>
            </a:r>
            <a:r>
              <a:rPr lang="en-US" altLang="ko-KR" dirty="0"/>
              <a:t>artifact spread </a:t>
            </a:r>
            <a:r>
              <a:rPr lang="en-US" altLang="ko-KR" dirty="0" err="1"/>
              <a:t>functio</a:t>
            </a:r>
            <a:r>
              <a:rPr lang="ko-KR" altLang="en-US" dirty="0"/>
              <a:t>과 </a:t>
            </a:r>
            <a:r>
              <a:rPr lang="en-US" altLang="ko-KR" dirty="0"/>
              <a:t>CNR</a:t>
            </a:r>
            <a:r>
              <a:rPr lang="ko-KR" altLang="en-US" dirty="0"/>
              <a:t>을 사용하였으며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ASF</a:t>
            </a:r>
            <a:r>
              <a:rPr lang="ko-KR" altLang="en-US" dirty="0"/>
              <a:t>에 경우는 </a:t>
            </a:r>
            <a:r>
              <a:rPr lang="en-US" altLang="ko-KR" dirty="0"/>
              <a:t>artifact</a:t>
            </a:r>
            <a:r>
              <a:rPr lang="ko-KR" altLang="en-US" dirty="0"/>
              <a:t>를 정량적으로 분석하는 방법으로 </a:t>
            </a:r>
            <a:r>
              <a:rPr lang="en-US" altLang="ko-KR" dirty="0"/>
              <a:t>center plane</a:t>
            </a:r>
            <a:r>
              <a:rPr lang="ko-KR" altLang="en-US" dirty="0"/>
              <a:t>의 </a:t>
            </a:r>
            <a:r>
              <a:rPr lang="en-US" altLang="ko-KR" dirty="0"/>
              <a:t>contras</a:t>
            </a:r>
            <a:r>
              <a:rPr lang="ko-KR" altLang="en-US" dirty="0"/>
              <a:t>를 다른 층의 </a:t>
            </a:r>
            <a:r>
              <a:rPr lang="en-US" altLang="ko-KR" dirty="0"/>
              <a:t>contrast</a:t>
            </a:r>
            <a:r>
              <a:rPr lang="ko-KR" altLang="en-US" dirty="0"/>
              <a:t>에 나누어 계산하여</a:t>
            </a:r>
            <a:r>
              <a:rPr lang="en-US" altLang="ko-KR" dirty="0"/>
              <a:t>, object</a:t>
            </a:r>
            <a:r>
              <a:rPr lang="ko-KR" altLang="en-US" dirty="0"/>
              <a:t>로 인해 </a:t>
            </a:r>
            <a:r>
              <a:rPr lang="ko-KR" altLang="en-US" dirty="0" err="1"/>
              <a:t>아티팩트가</a:t>
            </a:r>
            <a:r>
              <a:rPr lang="ko-KR" altLang="en-US" dirty="0"/>
              <a:t> 어느 </a:t>
            </a:r>
            <a:r>
              <a:rPr lang="en-US" altLang="ko-KR" dirty="0"/>
              <a:t>depth</a:t>
            </a:r>
            <a:r>
              <a:rPr lang="ko-KR" altLang="en-US" dirty="0"/>
              <a:t>까지 </a:t>
            </a:r>
            <a:r>
              <a:rPr lang="ko-KR" altLang="en-US" dirty="0" err="1"/>
              <a:t>퍼져나가지는</a:t>
            </a:r>
            <a:r>
              <a:rPr lang="ko-KR" altLang="en-US" dirty="0"/>
              <a:t> 분석하는 방법입니다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CNR</a:t>
            </a:r>
            <a:r>
              <a:rPr lang="ko-KR" altLang="en-US" dirty="0"/>
              <a:t>은 </a:t>
            </a:r>
            <a:r>
              <a:rPr lang="en-US" altLang="ko-KR" dirty="0"/>
              <a:t>contrast</a:t>
            </a:r>
            <a:r>
              <a:rPr lang="ko-KR" altLang="en-US" dirty="0"/>
              <a:t>를 노이즈로 나눠 주어 노이즈 대비 </a:t>
            </a:r>
            <a:r>
              <a:rPr lang="en-US" altLang="ko-KR" dirty="0"/>
              <a:t>contrast</a:t>
            </a:r>
            <a:r>
              <a:rPr lang="ko-KR" altLang="en-US" dirty="0"/>
              <a:t>를 비교하는 방법 입니다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87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다음은 </a:t>
            </a:r>
            <a:r>
              <a:rPr lang="ko-KR" altLang="en-US" dirty="0" err="1" smtClean="0"/>
              <a:t>아티팩트를</a:t>
            </a:r>
            <a:r>
              <a:rPr lang="ko-KR" altLang="en-US" dirty="0" smtClean="0"/>
              <a:t> 정량적으로 분석하기 위한 컴퓨터 시뮬레이션 결과 입니다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r>
              <a:rPr lang="ko-KR" altLang="en-US" dirty="0"/>
              <a:t>팬텀은</a:t>
            </a:r>
            <a:r>
              <a:rPr lang="en-US" altLang="ko-KR" dirty="0"/>
              <a:t>~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08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좀 더 정량적인 분석을 위해 </a:t>
            </a:r>
            <a:r>
              <a:rPr lang="en-US" altLang="ko-KR" dirty="0"/>
              <a:t>disc phantom</a:t>
            </a:r>
            <a:r>
              <a:rPr lang="ko-KR" altLang="en-US" dirty="0"/>
              <a:t>으로도 분석을 해보았는데</a:t>
            </a:r>
            <a:r>
              <a:rPr lang="en-US" altLang="ko-KR" dirty="0"/>
              <a:t>, </a:t>
            </a:r>
            <a:r>
              <a:rPr lang="ko-KR" altLang="en-US" dirty="0"/>
              <a:t>원형 디스크에 경우 </a:t>
            </a:r>
            <a:r>
              <a:rPr lang="en-US" altLang="ko-KR" dirty="0"/>
              <a:t>30,30</a:t>
            </a:r>
            <a:r>
              <a:rPr lang="ko-KR" altLang="en-US" dirty="0"/>
              <a:t>짜리의 </a:t>
            </a:r>
            <a:r>
              <a:rPr lang="en-US" altLang="ko-KR" dirty="0"/>
              <a:t>PMMA</a:t>
            </a:r>
            <a:r>
              <a:rPr lang="ko-KR" altLang="en-US" dirty="0"/>
              <a:t>안에 </a:t>
            </a:r>
            <a:r>
              <a:rPr lang="en-US" altLang="ko-KR" dirty="0"/>
              <a:t>1</a:t>
            </a:r>
            <a:r>
              <a:rPr lang="ko-KR" altLang="en-US" dirty="0"/>
              <a:t>미리</a:t>
            </a:r>
            <a:r>
              <a:rPr lang="en-US" altLang="ko-KR" dirty="0"/>
              <a:t>, </a:t>
            </a:r>
            <a:r>
              <a:rPr lang="ko-KR" altLang="en-US" dirty="0"/>
              <a:t>지름 </a:t>
            </a:r>
            <a:r>
              <a:rPr lang="en-US" altLang="ko-KR" dirty="0"/>
              <a:t>10mm</a:t>
            </a:r>
            <a:r>
              <a:rPr lang="ko-KR" altLang="en-US" dirty="0"/>
              <a:t> 짜리의 </a:t>
            </a:r>
            <a:r>
              <a:rPr lang="en-US" altLang="ko-KR" dirty="0"/>
              <a:t>al </a:t>
            </a:r>
            <a:r>
              <a:rPr lang="ko-KR" altLang="en-US" dirty="0"/>
              <a:t>판이 들어있는데 팬텀으로</a:t>
            </a:r>
            <a:endParaRPr lang="en-US" altLang="ko-KR" dirty="0"/>
          </a:p>
          <a:p>
            <a:r>
              <a:rPr lang="en-US" altLang="ko-KR" dirty="0"/>
              <a:t>In</a:t>
            </a:r>
            <a:r>
              <a:rPr lang="ko-KR" altLang="en-US" dirty="0"/>
              <a:t> </a:t>
            </a:r>
            <a:r>
              <a:rPr lang="en-US" altLang="ko-KR" dirty="0"/>
              <a:t>plane</a:t>
            </a:r>
            <a:r>
              <a:rPr lang="ko-KR" altLang="en-US" dirty="0"/>
              <a:t>에 경우 실제 </a:t>
            </a:r>
            <a:r>
              <a:rPr lang="en-US" altLang="ko-KR" dirty="0"/>
              <a:t>disc</a:t>
            </a:r>
            <a:r>
              <a:rPr lang="ko-KR" altLang="en-US" dirty="0"/>
              <a:t>가 존재 </a:t>
            </a:r>
            <a:r>
              <a:rPr lang="ko-KR" altLang="en-US" dirty="0" err="1"/>
              <a:t>해야하는</a:t>
            </a:r>
            <a:r>
              <a:rPr lang="ko-KR" altLang="en-US" dirty="0"/>
              <a:t> 영역으로 모든 각도에서 디스크가 나타나지만 </a:t>
            </a:r>
            <a:r>
              <a:rPr lang="en-US" altLang="ko-KR" dirty="0"/>
              <a:t>disc</a:t>
            </a:r>
            <a:r>
              <a:rPr lang="ko-KR" altLang="en-US" dirty="0"/>
              <a:t>가 </a:t>
            </a:r>
            <a:r>
              <a:rPr lang="ko-KR" altLang="en-US" dirty="0" err="1"/>
              <a:t>없어야하는</a:t>
            </a:r>
            <a:r>
              <a:rPr lang="ko-KR" altLang="en-US" dirty="0"/>
              <a:t> </a:t>
            </a:r>
            <a:r>
              <a:rPr lang="en-US" altLang="ko-KR" dirty="0"/>
              <a:t>out-plane</a:t>
            </a:r>
            <a:r>
              <a:rPr lang="ko-KR" altLang="en-US" dirty="0"/>
              <a:t>에 경우 각도가 적을 수록 </a:t>
            </a:r>
            <a:r>
              <a:rPr lang="ko-KR" altLang="en-US" dirty="0" err="1"/>
              <a:t>아티팩트가</a:t>
            </a:r>
            <a:r>
              <a:rPr lang="ko-KR" altLang="en-US" dirty="0"/>
              <a:t> 나타나는 것을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511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 그래프는 앞서 정의한 두가지</a:t>
            </a:r>
            <a:r>
              <a:rPr lang="en-US" altLang="ko-KR" dirty="0"/>
              <a:t> </a:t>
            </a:r>
            <a:r>
              <a:rPr lang="ko-KR" altLang="en-US" dirty="0"/>
              <a:t>모두 </a:t>
            </a:r>
            <a:r>
              <a:rPr lang="en-US" altLang="ko-KR" dirty="0"/>
              <a:t>30</a:t>
            </a:r>
            <a:r>
              <a:rPr lang="ko-KR" altLang="en-US" dirty="0"/>
              <a:t>도에서는 거의 </a:t>
            </a:r>
            <a:r>
              <a:rPr lang="en-US" altLang="ko-KR" dirty="0"/>
              <a:t>4</a:t>
            </a:r>
            <a:r>
              <a:rPr lang="ko-KR" altLang="en-US" dirty="0"/>
              <a:t>배 정도의 크기를 보이며 점점 줄어</a:t>
            </a:r>
            <a:r>
              <a:rPr lang="en-US" altLang="ko-KR" dirty="0"/>
              <a:t>, </a:t>
            </a:r>
            <a:r>
              <a:rPr lang="ko-KR" altLang="en-US" dirty="0"/>
              <a:t>사인의 경우에는 </a:t>
            </a:r>
            <a:r>
              <a:rPr lang="en-US" altLang="ko-KR" dirty="0"/>
              <a:t>isotropic</a:t>
            </a:r>
            <a:r>
              <a:rPr lang="ko-KR" altLang="en-US" dirty="0"/>
              <a:t>한 경우로 수렴하며</a:t>
            </a:r>
            <a:r>
              <a:rPr lang="en-US" altLang="ko-KR" dirty="0"/>
              <a:t>, </a:t>
            </a:r>
            <a:r>
              <a:rPr lang="ko-KR" altLang="en-US" dirty="0"/>
              <a:t>탄젠트의 경우는 </a:t>
            </a:r>
            <a:r>
              <a:rPr lang="en-US" altLang="ko-KR" dirty="0" err="1"/>
              <a:t>siotropic</a:t>
            </a:r>
            <a:r>
              <a:rPr lang="ko-KR" altLang="en-US" dirty="0"/>
              <a:t>한 경우 보다 더 줄어든 경향으로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</a:t>
            </a:r>
            <a:r>
              <a:rPr lang="en-US" altLang="ko-KR" dirty="0"/>
              <a:t>ASF</a:t>
            </a:r>
            <a:r>
              <a:rPr lang="ko-KR" altLang="en-US" dirty="0"/>
              <a:t>를 각각 정의에 따라 재구성된 영상으로 구한 것이고</a:t>
            </a:r>
            <a:r>
              <a:rPr lang="en-US" altLang="ko-KR" dirty="0"/>
              <a:t>,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20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2774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852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975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422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093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71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일반적으로 인체의 병변이나 전자부품들의 결함을 검사하기 위해 다양한 방법들이 사용되는데</a:t>
            </a:r>
            <a:r>
              <a:rPr lang="en-US" altLang="ko-KR" dirty="0"/>
              <a:t>, </a:t>
            </a:r>
            <a:r>
              <a:rPr lang="ko-KR" altLang="en-US" dirty="0"/>
              <a:t>그 중에서 </a:t>
            </a:r>
            <a:r>
              <a:rPr lang="en-US" altLang="ko-KR" dirty="0"/>
              <a:t>CT</a:t>
            </a:r>
            <a:r>
              <a:rPr lang="ko-KR" altLang="en-US" dirty="0"/>
              <a:t>는 비교적 쉽게 검사체의 단층 별 영상을 획득할 수 있는 장점이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CT</a:t>
            </a:r>
            <a:r>
              <a:rPr lang="ko-KR" altLang="en-US" dirty="0"/>
              <a:t>는 대부분 전 범위에서 얻은 엑스선 영상을 다시 </a:t>
            </a:r>
            <a:r>
              <a:rPr lang="ko-KR" altLang="en-US" dirty="0" err="1"/>
              <a:t>역투사하는</a:t>
            </a:r>
            <a:r>
              <a:rPr lang="ko-KR" altLang="en-US" dirty="0"/>
              <a:t> 방법으로 영상을 재구성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658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연산 속도</a:t>
            </a:r>
            <a:r>
              <a:rPr lang="en-US" altLang="ko-KR" dirty="0"/>
              <a:t>, </a:t>
            </a:r>
            <a:r>
              <a:rPr lang="ko-KR" altLang="en-US" dirty="0"/>
              <a:t>혹은 낭비되는 </a:t>
            </a:r>
            <a:r>
              <a:rPr lang="ko-KR" altLang="en-US" dirty="0" err="1"/>
              <a:t>복셀</a:t>
            </a:r>
            <a:r>
              <a:rPr lang="ko-KR" altLang="en-US" dirty="0"/>
              <a:t> 수를 줄일 수 있을 것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9176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07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</a:t>
            </a:r>
            <a:r>
              <a:rPr lang="en-US" altLang="ko-KR" dirty="0"/>
              <a:t>CT</a:t>
            </a:r>
            <a:r>
              <a:rPr lang="ko-KR" altLang="en-US" dirty="0"/>
              <a:t>와는 다르게 제한된 스캔 범위 내에서 얻은 엑스선 영상을 통해 단층 영상을 재구성하는 </a:t>
            </a:r>
            <a:r>
              <a:rPr lang="en-US" altLang="ko-KR" dirty="0"/>
              <a:t>limited angle tomography</a:t>
            </a:r>
            <a:r>
              <a:rPr lang="ko-KR" altLang="en-US" dirty="0"/>
              <a:t>는 </a:t>
            </a:r>
            <a:r>
              <a:rPr lang="ko-KR" altLang="en-US" dirty="0" err="1"/>
              <a:t>임삼</a:t>
            </a:r>
            <a:r>
              <a:rPr lang="ko-KR" altLang="en-US" dirty="0"/>
              <a:t> 분야에서는 유방 촬영술에 널리 </a:t>
            </a:r>
            <a:r>
              <a:rPr lang="ko-KR" altLang="en-US" dirty="0" err="1"/>
              <a:t>사용중이며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산업 환경에서는 시스템</a:t>
            </a:r>
            <a:r>
              <a:rPr lang="en-US" altLang="ko-KR" dirty="0"/>
              <a:t> </a:t>
            </a:r>
            <a:r>
              <a:rPr lang="ko-KR" altLang="en-US" dirty="0"/>
              <a:t>또는 다양한 상황 들로 인해 </a:t>
            </a:r>
            <a:r>
              <a:rPr lang="en-US" altLang="ko-KR" dirty="0"/>
              <a:t>360</a:t>
            </a:r>
            <a:r>
              <a:rPr lang="ko-KR" altLang="en-US" dirty="0"/>
              <a:t>도의 스캔이 불가능할 때 </a:t>
            </a:r>
            <a:r>
              <a:rPr lang="ko-KR" altLang="en-US" dirty="0" err="1"/>
              <a:t>사용되어지기도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PCB</a:t>
            </a:r>
            <a:r>
              <a:rPr lang="ko-KR" altLang="en-US" dirty="0"/>
              <a:t>와 같이 길고 얇은 형태의 </a:t>
            </a:r>
            <a:r>
              <a:rPr lang="en-US" altLang="ko-KR" dirty="0"/>
              <a:t>slab </a:t>
            </a:r>
            <a:r>
              <a:rPr lang="ko-KR" altLang="en-US" dirty="0"/>
              <a:t>구조는 특정 각도에서 감쇠 차이가 커 영상 재구성이 어려운데 이러한 부분들을 피해 영상을 재구성 하기위해 </a:t>
            </a:r>
            <a:r>
              <a:rPr lang="en-US" altLang="ko-KR" dirty="0"/>
              <a:t>limited angle tomography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사용될 수 있고 연구도 진행중입니다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82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영상을 보시면 스캔 범위가 작더라도 </a:t>
            </a:r>
            <a:r>
              <a:rPr lang="en-US" altLang="ko-KR" dirty="0"/>
              <a:t>360</a:t>
            </a:r>
            <a:r>
              <a:rPr lang="ko-KR" altLang="en-US" dirty="0"/>
              <a:t>도와 유사한 영상을 보여주며 또한 노이즈의 감소로 더 나은 해상도의 영상을 제공할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아래의 영상처럼 데이터의 부족으로 인해 특정 깊이 이외에서는 </a:t>
            </a:r>
            <a:r>
              <a:rPr lang="ko-KR" altLang="en-US" dirty="0" err="1"/>
              <a:t>아티팩트로</a:t>
            </a:r>
            <a:r>
              <a:rPr lang="ko-KR" altLang="en-US" dirty="0"/>
              <a:t> 인해 왜곡된 영상을 보이는 문제가 있습니다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57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실제로 스캔 데이터의 부족으로 여러가지 문제가 발생합니다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 영상을 보시면 원형 디스크를 제한된 각도로 스캔하여 재구성한 영상인데</a:t>
            </a:r>
            <a:r>
              <a:rPr lang="en-US" altLang="ko-KR" dirty="0"/>
              <a:t>, </a:t>
            </a:r>
            <a:r>
              <a:rPr lang="ko-KR" altLang="en-US" dirty="0"/>
              <a:t>풀 스캔을 한 경우에는 빨간 점선처럼 직사각형으로 </a:t>
            </a:r>
            <a:r>
              <a:rPr lang="ko-KR" altLang="en-US" dirty="0" err="1"/>
              <a:t>나타나야하지만</a:t>
            </a:r>
            <a:r>
              <a:rPr lang="ko-KR" altLang="en-US" dirty="0"/>
              <a:t> 그렇지 못한 영상을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focal plane</a:t>
            </a:r>
            <a:r>
              <a:rPr lang="ko-KR" altLang="en-US" dirty="0"/>
              <a:t>을 기준으로 제한된 영역만 재구성이 가능합니다</a:t>
            </a:r>
            <a:r>
              <a:rPr lang="en-US" altLang="ko-KR" dirty="0"/>
              <a:t>. </a:t>
            </a:r>
            <a:r>
              <a:rPr lang="ko-KR" altLang="en-US" dirty="0"/>
              <a:t>이 영상은 와이어를 재구성한 영상이며 </a:t>
            </a:r>
            <a:r>
              <a:rPr lang="ko-KR" altLang="en-US" dirty="0" err="1"/>
              <a:t>아티팩트가</a:t>
            </a:r>
            <a:r>
              <a:rPr lang="ko-KR" altLang="en-US" dirty="0"/>
              <a:t> 없이 와이어만 </a:t>
            </a:r>
            <a:r>
              <a:rPr lang="ko-KR" altLang="en-US" dirty="0" err="1"/>
              <a:t>나타는</a:t>
            </a:r>
            <a:r>
              <a:rPr lang="ko-KR" altLang="en-US" dirty="0"/>
              <a:t> 층이 있는 반면</a:t>
            </a:r>
            <a:r>
              <a:rPr lang="en-US" altLang="ko-KR" dirty="0"/>
              <a:t>, </a:t>
            </a:r>
            <a:r>
              <a:rPr lang="ko-KR" altLang="en-US" dirty="0"/>
              <a:t>층이 증가하면서 </a:t>
            </a:r>
            <a:r>
              <a:rPr lang="en-US" altLang="ko-KR" dirty="0"/>
              <a:t>streak artifact</a:t>
            </a:r>
            <a:r>
              <a:rPr lang="ko-KR" altLang="en-US" dirty="0"/>
              <a:t>로 인한 </a:t>
            </a:r>
            <a:r>
              <a:rPr lang="ko-KR" altLang="en-US" dirty="0" err="1"/>
              <a:t>블러링</a:t>
            </a:r>
            <a:r>
              <a:rPr lang="en-US" altLang="ko-KR" dirty="0"/>
              <a:t>, </a:t>
            </a:r>
            <a:r>
              <a:rPr lang="ko-KR" altLang="en-US" dirty="0"/>
              <a:t>리플과 같은 </a:t>
            </a:r>
            <a:r>
              <a:rPr lang="ko-KR" altLang="en-US" dirty="0" err="1"/>
              <a:t>아티팩트가</a:t>
            </a:r>
            <a:r>
              <a:rPr lang="ko-KR" altLang="en-US" dirty="0"/>
              <a:t> 발생해 해상도를 저하시키는 문제가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마지막으로는 재구성하는 영상의 </a:t>
            </a:r>
            <a:r>
              <a:rPr lang="ko-KR" altLang="en-US" dirty="0" err="1"/>
              <a:t>복셀</a:t>
            </a:r>
            <a:r>
              <a:rPr lang="ko-KR" altLang="en-US" dirty="0"/>
              <a:t> 크기를 </a:t>
            </a:r>
            <a:r>
              <a:rPr lang="en-US" altLang="ko-KR" dirty="0"/>
              <a:t>360</a:t>
            </a:r>
            <a:r>
              <a:rPr lang="ko-KR" altLang="en-US" dirty="0"/>
              <a:t>도 스캔할 때와 다르게 </a:t>
            </a:r>
            <a:r>
              <a:rPr lang="ko-KR" altLang="en-US" dirty="0" err="1"/>
              <a:t>가져가야한다고</a:t>
            </a:r>
            <a:r>
              <a:rPr lang="ko-KR" altLang="en-US" dirty="0"/>
              <a:t> 알려져 있습니다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45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그래서 본 연구에서는 </a:t>
            </a:r>
            <a:r>
              <a:rPr lang="ko-KR" altLang="en-US" dirty="0" err="1"/>
              <a:t>백프로젝션에</a:t>
            </a:r>
            <a:r>
              <a:rPr lang="ko-KR" altLang="en-US" dirty="0"/>
              <a:t> 기반하여 </a:t>
            </a:r>
            <a:r>
              <a:rPr lang="en-US" altLang="ko-KR" dirty="0"/>
              <a:t>LAT </a:t>
            </a:r>
            <a:r>
              <a:rPr lang="ko-KR" altLang="en-US" dirty="0"/>
              <a:t>영상의 </a:t>
            </a:r>
            <a:r>
              <a:rPr lang="en-US" altLang="ko-KR" dirty="0"/>
              <a:t>depth resolution</a:t>
            </a:r>
            <a:r>
              <a:rPr lang="ko-KR" altLang="en-US" dirty="0"/>
              <a:t>과 </a:t>
            </a:r>
            <a:r>
              <a:rPr lang="ko-KR" altLang="en-US" dirty="0" err="1"/>
              <a:t>아티팩트를</a:t>
            </a:r>
            <a:r>
              <a:rPr lang="ko-KR" altLang="en-US" dirty="0"/>
              <a:t> 정량적으로 분석하고자 하며</a:t>
            </a:r>
            <a:r>
              <a:rPr lang="en-US" altLang="ko-KR" dirty="0"/>
              <a:t>, anisotropic</a:t>
            </a:r>
            <a:r>
              <a:rPr lang="ko-KR" altLang="en-US" dirty="0"/>
              <a:t>한 재구성 </a:t>
            </a:r>
            <a:r>
              <a:rPr lang="ko-KR" altLang="en-US" dirty="0" err="1"/>
              <a:t>복셀을</a:t>
            </a:r>
            <a:r>
              <a:rPr lang="ko-KR" altLang="en-US" dirty="0"/>
              <a:t> 각각 </a:t>
            </a:r>
            <a:r>
              <a:rPr lang="ko-KR" altLang="en-US" dirty="0" err="1"/>
              <a:t>백프로젝션과</a:t>
            </a:r>
            <a:r>
              <a:rPr lang="ko-KR" altLang="en-US" dirty="0"/>
              <a:t> 푸리에를 기반으로 유도하여 분석 및 실제 </a:t>
            </a:r>
            <a:r>
              <a:rPr lang="en-US" altLang="ko-KR" dirty="0"/>
              <a:t>PCB </a:t>
            </a:r>
            <a:r>
              <a:rPr lang="ko-KR" altLang="en-US" dirty="0"/>
              <a:t>영상에 적용하고자 합니다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31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back </a:t>
            </a:r>
            <a:r>
              <a:rPr lang="en-US" altLang="ko-KR" dirty="0" err="1"/>
              <a:t>projectio</a:t>
            </a:r>
            <a:r>
              <a:rPr lang="ko-KR" altLang="en-US" dirty="0"/>
              <a:t>에 기반해 분석한 최대 </a:t>
            </a:r>
            <a:r>
              <a:rPr lang="en-US" altLang="ko-KR" dirty="0"/>
              <a:t>depth resolution</a:t>
            </a:r>
            <a:r>
              <a:rPr lang="ko-KR" altLang="en-US" dirty="0"/>
              <a:t>과 </a:t>
            </a:r>
            <a:r>
              <a:rPr lang="ko-KR" altLang="en-US" dirty="0" err="1"/>
              <a:t>아티팩트</a:t>
            </a:r>
            <a:r>
              <a:rPr lang="en-US" altLang="ko-KR" dirty="0"/>
              <a:t>, </a:t>
            </a:r>
            <a:r>
              <a:rPr lang="ko-KR" altLang="en-US" dirty="0"/>
              <a:t>및 </a:t>
            </a:r>
            <a:r>
              <a:rPr lang="ko-KR" altLang="en-US" dirty="0" err="1"/>
              <a:t>복셀의</a:t>
            </a:r>
            <a:r>
              <a:rPr lang="ko-KR" altLang="en-US" dirty="0"/>
              <a:t> 크기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827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79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실험 셋업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소스와 </a:t>
            </a:r>
            <a:r>
              <a:rPr lang="ko-KR" altLang="en-US" dirty="0" err="1"/>
              <a:t>디텍터는</a:t>
            </a:r>
            <a:r>
              <a:rPr lang="ko-KR" altLang="en-US" dirty="0"/>
              <a:t> </a:t>
            </a:r>
            <a:r>
              <a:rPr lang="ko-KR" altLang="en-US" dirty="0" err="1"/>
              <a:t>고정되어있고</a:t>
            </a:r>
            <a:r>
              <a:rPr lang="en-US" altLang="ko-KR" dirty="0"/>
              <a:t>, </a:t>
            </a:r>
            <a:r>
              <a:rPr lang="ko-KR" altLang="en-US" dirty="0"/>
              <a:t>오브젝트가 회전하는 방식으로 영상을 획득한 일종의 </a:t>
            </a:r>
            <a:r>
              <a:rPr lang="en-US" altLang="ko-KR" dirty="0"/>
              <a:t>circular trajectory</a:t>
            </a:r>
            <a:r>
              <a:rPr lang="ko-KR" altLang="en-US" dirty="0"/>
              <a:t>를 사용하였고</a:t>
            </a:r>
            <a:endParaRPr lang="en-US" altLang="ko-KR" dirty="0"/>
          </a:p>
          <a:p>
            <a:r>
              <a:rPr lang="ko-KR" altLang="en-US" dirty="0" err="1"/>
              <a:t>디텍터의</a:t>
            </a:r>
            <a:r>
              <a:rPr lang="ko-KR" altLang="en-US" dirty="0"/>
              <a:t> 픽셀 피치는 </a:t>
            </a:r>
            <a:r>
              <a:rPr lang="en-US" altLang="ko-KR" dirty="0"/>
              <a:t>99</a:t>
            </a:r>
            <a:r>
              <a:rPr lang="ko-KR" altLang="en-US" dirty="0"/>
              <a:t>마이크론으로 </a:t>
            </a:r>
            <a:r>
              <a:rPr lang="ko-KR" altLang="en-US" dirty="0" err="1"/>
              <a:t>디멘젼은</a:t>
            </a:r>
            <a:r>
              <a:rPr lang="ko-KR" altLang="en-US" dirty="0"/>
              <a:t> </a:t>
            </a:r>
            <a:r>
              <a:rPr lang="en-US" altLang="ko-KR" dirty="0"/>
              <a:t>1032, 1548</a:t>
            </a:r>
            <a:r>
              <a:rPr lang="ko-KR" altLang="en-US" dirty="0"/>
              <a:t>이며 확대율은 </a:t>
            </a:r>
            <a:r>
              <a:rPr lang="en-US" altLang="ko-KR" dirty="0"/>
              <a:t>1.5, </a:t>
            </a:r>
            <a:r>
              <a:rPr lang="ko-KR" altLang="en-US" dirty="0"/>
              <a:t>에너지는 </a:t>
            </a:r>
            <a:r>
              <a:rPr lang="en-US" altLang="ko-KR" dirty="0"/>
              <a:t>45 </a:t>
            </a:r>
            <a:r>
              <a:rPr lang="en-US" altLang="ko-KR" dirty="0" err="1"/>
              <a:t>kVp</a:t>
            </a:r>
            <a:r>
              <a:rPr lang="ko-KR" altLang="en-US" dirty="0"/>
              <a:t>를 사용하였습니다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Disc phantom</a:t>
            </a:r>
            <a:r>
              <a:rPr lang="ko-KR" altLang="en-US" dirty="0"/>
              <a:t>에 경우 </a:t>
            </a:r>
            <a:r>
              <a:rPr lang="ko-KR" altLang="en-US" dirty="0" err="1"/>
              <a:t>아티팩트와</a:t>
            </a:r>
            <a:r>
              <a:rPr lang="ko-KR" altLang="en-US" dirty="0"/>
              <a:t> 영상의 특성을 분석하기 위해 제작해 사용하였습니다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2201-7ACC-4215-9535-E87CD9B14522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570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CD1314A-A297-4733-A226-064CBA04E56E}"/>
              </a:ext>
            </a:extLst>
          </p:cNvPr>
          <p:cNvSpPr/>
          <p:nvPr userDrawn="1"/>
        </p:nvSpPr>
        <p:spPr>
          <a:xfrm>
            <a:off x="0" y="6334299"/>
            <a:ext cx="9144000" cy="526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1E67F-3EAD-4CC3-A39E-5C69227C0A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295" y="6320524"/>
            <a:ext cx="5868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Radiation Imaging Laboratory,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Pusan National University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Seungjun </a:t>
            </a:r>
            <a:r>
              <a:rPr lang="en-US" altLang="ko-KR" sz="1000" b="1" dirty="0" err="1">
                <a:solidFill>
                  <a:schemeClr val="bg1"/>
                </a:solidFill>
                <a:latin typeface="맑은 고딕" pitchFamily="50" charset="-127"/>
              </a:rPr>
              <a:t>Yoo</a:t>
            </a: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 [seungjunyoo@pusan.ac.kr]</a:t>
            </a:r>
          </a:p>
        </p:txBody>
      </p:sp>
      <p:pic>
        <p:nvPicPr>
          <p:cNvPr id="9" name="그림 8" descr="Logo_type3.png">
            <a:extLst>
              <a:ext uri="{FF2B5EF4-FFF2-40B4-BE49-F238E27FC236}">
                <a16:creationId xmlns:a16="http://schemas.microsoft.com/office/drawing/2014/main" id="{3477FCBC-AF55-4531-981F-91053323D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" y="6377973"/>
            <a:ext cx="47783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770" y="6425701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FFE9733-9073-4C51-822A-D34509382A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2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4B97-F450-4290-8A6C-CBBB3C2605DB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29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B810-E27E-4D37-AE99-765FFD6D3267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B9145A6A-E756-4548-879F-5C26A5D2AEF6}"/>
              </a:ext>
            </a:extLst>
          </p:cNvPr>
          <p:cNvSpPr/>
          <p:nvPr userDrawn="1"/>
        </p:nvSpPr>
        <p:spPr>
          <a:xfrm>
            <a:off x="0" y="6334299"/>
            <a:ext cx="9144000" cy="526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770" y="642570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FFE9733-9073-4C51-822A-D34509382A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그림 7" descr="Logo_type3.png">
            <a:extLst>
              <a:ext uri="{FF2B5EF4-FFF2-40B4-BE49-F238E27FC236}">
                <a16:creationId xmlns:a16="http://schemas.microsoft.com/office/drawing/2014/main" id="{F6F6F83B-4C93-41BE-8071-9B7996BE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" y="6377973"/>
            <a:ext cx="47783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26966D-F3D3-4652-B5E0-5ACF2BC1A2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1" y="29855"/>
            <a:ext cx="45419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defRPr/>
            </a:pPr>
            <a:r>
              <a:rPr lang="en-US" altLang="ko-KR" sz="1100" b="1" dirty="0">
                <a:solidFill>
                  <a:schemeClr val="tx2"/>
                </a:solidFill>
                <a:latin typeface="맑은 고딕" pitchFamily="50" charset="-127"/>
              </a:rPr>
              <a:t>2022 KNS, </a:t>
            </a:r>
            <a:r>
              <a:rPr lang="ko-KR" altLang="en-US" sz="1100" b="1" dirty="0">
                <a:solidFill>
                  <a:schemeClr val="tx2"/>
                </a:solidFill>
                <a:latin typeface="맑은 고딕" pitchFamily="50" charset="-127"/>
              </a:rPr>
              <a:t>제</a:t>
            </a:r>
            <a:r>
              <a:rPr lang="en-US" altLang="ko-KR" sz="1100" b="1" dirty="0">
                <a:solidFill>
                  <a:schemeClr val="tx2"/>
                </a:solidFill>
                <a:latin typeface="맑은 고딕" pitchFamily="50" charset="-127"/>
              </a:rPr>
              <a:t>8B</a:t>
            </a:r>
            <a:r>
              <a:rPr lang="ko-KR" altLang="en-US" sz="1100" b="1" dirty="0">
                <a:solidFill>
                  <a:schemeClr val="tx2"/>
                </a:solidFill>
                <a:latin typeface="맑은 고딕" pitchFamily="50" charset="-127"/>
              </a:rPr>
              <a:t>분과</a:t>
            </a:r>
            <a:r>
              <a:rPr lang="en-US" altLang="ko-KR" sz="1100" b="1" dirty="0">
                <a:solidFill>
                  <a:schemeClr val="tx2"/>
                </a:solidFill>
                <a:latin typeface="맑은 고딕" pitchFamily="50" charset="-127"/>
              </a:rPr>
              <a:t> , Oral Presentation, #2 [20220520]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BB817-9B52-4E34-BCAF-82B1DD0EBE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295" y="6320524"/>
            <a:ext cx="5868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Radiation Imaging Laboratory,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Pusan National University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Seungjun </a:t>
            </a:r>
            <a:r>
              <a:rPr lang="en-US" altLang="ko-KR" sz="1000" b="1" dirty="0" err="1">
                <a:solidFill>
                  <a:schemeClr val="bg1"/>
                </a:solidFill>
                <a:latin typeface="맑은 고딕" pitchFamily="50" charset="-127"/>
              </a:rPr>
              <a:t>Yoo</a:t>
            </a:r>
            <a:r>
              <a:rPr lang="en-US" altLang="ko-KR" sz="1000" b="1" dirty="0">
                <a:solidFill>
                  <a:schemeClr val="bg1"/>
                </a:solidFill>
                <a:latin typeface="맑은 고딕" pitchFamily="50" charset="-127"/>
              </a:rPr>
              <a:t> [seungjunyoo@pusan.ac.kr]</a:t>
            </a:r>
          </a:p>
        </p:txBody>
      </p:sp>
    </p:spTree>
    <p:extLst>
      <p:ext uri="{BB962C8B-B14F-4D97-AF65-F5344CB8AC3E}">
        <p14:creationId xmlns:p14="http://schemas.microsoft.com/office/powerpoint/2010/main" val="16328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38F8-246E-4ACB-B7ED-D4910C5562F9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75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F10D-C744-46B4-8BA9-D36884FF7416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36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1C-95B6-4F2B-B924-D84A81D56979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16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D302-AD93-4D33-AD00-1677A15EEB12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5727-2B38-4779-B426-469CEADF8C4B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23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098-5253-4891-9435-2655F452C543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5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007A-F3E7-447E-8D09-ED88CF4E20B5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30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995E-990C-4658-8C80-D01B4E62763F}" type="datetime1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9733-9073-4C51-822A-D34509382A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4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jpeg"/><Relationship Id="rId18" Type="http://schemas.openxmlformats.org/officeDocument/2006/relationships/image" Target="../media/image103.png"/><Relationship Id="rId26" Type="http://schemas.openxmlformats.org/officeDocument/2006/relationships/image" Target="../media/image78.emf"/><Relationship Id="rId3" Type="http://schemas.openxmlformats.org/officeDocument/2006/relationships/image" Target="../media/image63.jpeg"/><Relationship Id="rId21" Type="http://schemas.openxmlformats.org/officeDocument/2006/relationships/image" Target="../media/image106.png"/><Relationship Id="rId34" Type="http://schemas.openxmlformats.org/officeDocument/2006/relationships/image" Target="../media/image119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5" Type="http://schemas.openxmlformats.org/officeDocument/2006/relationships/image" Target="../media/image110.png"/><Relationship Id="rId33" Type="http://schemas.openxmlformats.org/officeDocument/2006/relationships/image" Target="../media/image1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6.jpeg"/><Relationship Id="rId20" Type="http://schemas.openxmlformats.org/officeDocument/2006/relationships/image" Target="../media/image105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10" Type="http://schemas.openxmlformats.org/officeDocument/2006/relationships/image" Target="../media/image70.jpeg"/><Relationship Id="rId19" Type="http://schemas.openxmlformats.org/officeDocument/2006/relationships/image" Target="../media/image104.png"/><Relationship Id="rId31" Type="http://schemas.openxmlformats.org/officeDocument/2006/relationships/image" Target="../media/image116.pn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20.png"/><Relationship Id="rId8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jpg"/><Relationship Id="rId18" Type="http://schemas.openxmlformats.org/officeDocument/2006/relationships/image" Target="../media/image94.jpg"/><Relationship Id="rId26" Type="http://schemas.openxmlformats.org/officeDocument/2006/relationships/image" Target="../media/image102.jpg"/><Relationship Id="rId39" Type="http://schemas.openxmlformats.org/officeDocument/2006/relationships/image" Target="../media/image153.png"/><Relationship Id="rId21" Type="http://schemas.openxmlformats.org/officeDocument/2006/relationships/image" Target="../media/image97.jpg"/><Relationship Id="rId34" Type="http://schemas.openxmlformats.org/officeDocument/2006/relationships/image" Target="../media/image148.png"/><Relationship Id="rId42" Type="http://schemas.openxmlformats.org/officeDocument/2006/relationships/image" Target="../media/image156.pn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2.jpg"/><Relationship Id="rId20" Type="http://schemas.openxmlformats.org/officeDocument/2006/relationships/image" Target="../media/image96.jpg"/><Relationship Id="rId29" Type="http://schemas.openxmlformats.org/officeDocument/2006/relationships/image" Target="../media/image74.png"/><Relationship Id="rId41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11" Type="http://schemas.openxmlformats.org/officeDocument/2006/relationships/image" Target="../media/image87.jpg"/><Relationship Id="rId24" Type="http://schemas.openxmlformats.org/officeDocument/2006/relationships/image" Target="../media/image100.jpg"/><Relationship Id="rId32" Type="http://schemas.openxmlformats.org/officeDocument/2006/relationships/image" Target="../media/image146.png"/><Relationship Id="rId37" Type="http://schemas.openxmlformats.org/officeDocument/2006/relationships/image" Target="../media/image151.png"/><Relationship Id="rId40" Type="http://schemas.openxmlformats.org/officeDocument/2006/relationships/image" Target="../media/image154.png"/><Relationship Id="rId5" Type="http://schemas.openxmlformats.org/officeDocument/2006/relationships/image" Target="../media/image81.jpg"/><Relationship Id="rId15" Type="http://schemas.openxmlformats.org/officeDocument/2006/relationships/image" Target="../media/image91.jpg"/><Relationship Id="rId23" Type="http://schemas.openxmlformats.org/officeDocument/2006/relationships/image" Target="../media/image99.jpg"/><Relationship Id="rId28" Type="http://schemas.openxmlformats.org/officeDocument/2006/relationships/image" Target="../media/image73.png"/><Relationship Id="rId36" Type="http://schemas.openxmlformats.org/officeDocument/2006/relationships/image" Target="../media/image150.png"/><Relationship Id="rId10" Type="http://schemas.openxmlformats.org/officeDocument/2006/relationships/image" Target="../media/image86.jpg"/><Relationship Id="rId19" Type="http://schemas.openxmlformats.org/officeDocument/2006/relationships/image" Target="../media/image95.jpg"/><Relationship Id="rId31" Type="http://schemas.openxmlformats.org/officeDocument/2006/relationships/image" Target="../media/image145.png"/><Relationship Id="rId4" Type="http://schemas.openxmlformats.org/officeDocument/2006/relationships/image" Target="../media/image80.jpg"/><Relationship Id="rId9" Type="http://schemas.openxmlformats.org/officeDocument/2006/relationships/image" Target="../media/image85.jpg"/><Relationship Id="rId14" Type="http://schemas.openxmlformats.org/officeDocument/2006/relationships/image" Target="../media/image90.jpg"/><Relationship Id="rId22" Type="http://schemas.openxmlformats.org/officeDocument/2006/relationships/image" Target="../media/image98.jp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149.png"/><Relationship Id="rId8" Type="http://schemas.openxmlformats.org/officeDocument/2006/relationships/image" Target="../media/image84.jpg"/><Relationship Id="rId3" Type="http://schemas.openxmlformats.org/officeDocument/2006/relationships/image" Target="../media/image79.jpg"/><Relationship Id="rId12" Type="http://schemas.openxmlformats.org/officeDocument/2006/relationships/image" Target="../media/image88.jpg"/><Relationship Id="rId17" Type="http://schemas.openxmlformats.org/officeDocument/2006/relationships/image" Target="../media/image93.jpg"/><Relationship Id="rId25" Type="http://schemas.openxmlformats.org/officeDocument/2006/relationships/image" Target="../media/image101.jpg"/><Relationship Id="rId33" Type="http://schemas.openxmlformats.org/officeDocument/2006/relationships/image" Target="../media/image147.png"/><Relationship Id="rId38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67.png"/><Relationship Id="rId3" Type="http://schemas.openxmlformats.org/officeDocument/2006/relationships/image" Target="../media/image103.emf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65.png"/><Relationship Id="rId5" Type="http://schemas.openxmlformats.org/officeDocument/2006/relationships/image" Target="../media/image111.png"/><Relationship Id="rId10" Type="http://schemas.openxmlformats.org/officeDocument/2006/relationships/image" Target="../media/image164.png"/><Relationship Id="rId4" Type="http://schemas.openxmlformats.org/officeDocument/2006/relationships/image" Target="../media/image104.emf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2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80.png"/><Relationship Id="rId5" Type="http://schemas.openxmlformats.org/officeDocument/2006/relationships/image" Target="../media/image127.png"/><Relationship Id="rId10" Type="http://schemas.openxmlformats.org/officeDocument/2006/relationships/image" Target="../media/image179.png"/><Relationship Id="rId4" Type="http://schemas.openxmlformats.org/officeDocument/2006/relationships/image" Target="../media/image126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93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91.png"/><Relationship Id="rId5" Type="http://schemas.openxmlformats.org/officeDocument/2006/relationships/image" Target="../media/image132.png"/><Relationship Id="rId10" Type="http://schemas.openxmlformats.org/officeDocument/2006/relationships/image" Target="../media/image190.png"/><Relationship Id="rId4" Type="http://schemas.openxmlformats.org/officeDocument/2006/relationships/image" Target="../media/image126.png"/><Relationship Id="rId9" Type="http://schemas.openxmlformats.org/officeDocument/2006/relationships/image" Target="../media/image189.png"/><Relationship Id="rId14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jpeg"/><Relationship Id="rId18" Type="http://schemas.openxmlformats.org/officeDocument/2006/relationships/image" Target="../media/image151.jpeg"/><Relationship Id="rId26" Type="http://schemas.openxmlformats.org/officeDocument/2006/relationships/image" Target="../media/image217.png"/><Relationship Id="rId3" Type="http://schemas.openxmlformats.org/officeDocument/2006/relationships/image" Target="../media/image136.jpeg"/><Relationship Id="rId21" Type="http://schemas.openxmlformats.org/officeDocument/2006/relationships/image" Target="../media/image212.png"/><Relationship Id="rId7" Type="http://schemas.openxmlformats.org/officeDocument/2006/relationships/image" Target="../media/image140.jpeg"/><Relationship Id="rId12" Type="http://schemas.openxmlformats.org/officeDocument/2006/relationships/image" Target="../media/image145.jpeg"/><Relationship Id="rId17" Type="http://schemas.openxmlformats.org/officeDocument/2006/relationships/image" Target="../media/image150.jpeg"/><Relationship Id="rId25" Type="http://schemas.openxmlformats.org/officeDocument/2006/relationships/image" Target="../media/image216.png"/><Relationship Id="rId33" Type="http://schemas.openxmlformats.org/officeDocument/2006/relationships/image" Target="../media/image22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9.jpeg"/><Relationship Id="rId20" Type="http://schemas.openxmlformats.org/officeDocument/2006/relationships/image" Target="../media/image211.png"/><Relationship Id="rId29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11" Type="http://schemas.openxmlformats.org/officeDocument/2006/relationships/image" Target="../media/image144.jpeg"/><Relationship Id="rId24" Type="http://schemas.openxmlformats.org/officeDocument/2006/relationships/image" Target="../media/image215.png"/><Relationship Id="rId32" Type="http://schemas.openxmlformats.org/officeDocument/2006/relationships/image" Target="../media/image223.png"/><Relationship Id="rId5" Type="http://schemas.openxmlformats.org/officeDocument/2006/relationships/image" Target="../media/image138.jpeg"/><Relationship Id="rId15" Type="http://schemas.openxmlformats.org/officeDocument/2006/relationships/image" Target="../media/image148.jpeg"/><Relationship Id="rId23" Type="http://schemas.openxmlformats.org/officeDocument/2006/relationships/image" Target="../media/image214.png"/><Relationship Id="rId28" Type="http://schemas.openxmlformats.org/officeDocument/2006/relationships/image" Target="../media/image219.png"/><Relationship Id="rId10" Type="http://schemas.openxmlformats.org/officeDocument/2006/relationships/image" Target="../media/image143.jpeg"/><Relationship Id="rId19" Type="http://schemas.openxmlformats.org/officeDocument/2006/relationships/image" Target="../media/image210.png"/><Relationship Id="rId31" Type="http://schemas.openxmlformats.org/officeDocument/2006/relationships/image" Target="../media/image222.pn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Relationship Id="rId14" Type="http://schemas.openxmlformats.org/officeDocument/2006/relationships/image" Target="../media/image147.jpeg"/><Relationship Id="rId22" Type="http://schemas.openxmlformats.org/officeDocument/2006/relationships/image" Target="../media/image213.png"/><Relationship Id="rId27" Type="http://schemas.openxmlformats.org/officeDocument/2006/relationships/image" Target="../media/image218.png"/><Relationship Id="rId30" Type="http://schemas.openxmlformats.org/officeDocument/2006/relationships/image" Target="../media/image152.jpeg"/><Relationship Id="rId8" Type="http://schemas.openxmlformats.org/officeDocument/2006/relationships/image" Target="../media/image141.jpe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jpeg"/><Relationship Id="rId18" Type="http://schemas.openxmlformats.org/officeDocument/2006/relationships/image" Target="../media/image167.jpeg"/><Relationship Id="rId26" Type="http://schemas.openxmlformats.org/officeDocument/2006/relationships/image" Target="../media/image218.png"/><Relationship Id="rId3" Type="http://schemas.openxmlformats.org/officeDocument/2006/relationships/image" Target="../media/image225.png"/><Relationship Id="rId21" Type="http://schemas.openxmlformats.org/officeDocument/2006/relationships/image" Target="../media/image211.png"/><Relationship Id="rId7" Type="http://schemas.openxmlformats.org/officeDocument/2006/relationships/image" Target="../media/image156.jpeg"/><Relationship Id="rId12" Type="http://schemas.openxmlformats.org/officeDocument/2006/relationships/image" Target="../media/image161.jpeg"/><Relationship Id="rId17" Type="http://schemas.openxmlformats.org/officeDocument/2006/relationships/image" Target="../media/image166.jpeg"/><Relationship Id="rId25" Type="http://schemas.openxmlformats.org/officeDocument/2006/relationships/image" Target="../media/image220.png"/><Relationship Id="rId33" Type="http://schemas.openxmlformats.org/officeDocument/2006/relationships/image" Target="../media/image22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5.jpeg"/><Relationship Id="rId20" Type="http://schemas.openxmlformats.org/officeDocument/2006/relationships/image" Target="../media/image210.png"/><Relationship Id="rId29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11" Type="http://schemas.openxmlformats.org/officeDocument/2006/relationships/image" Target="../media/image160.jpeg"/><Relationship Id="rId24" Type="http://schemas.openxmlformats.org/officeDocument/2006/relationships/image" Target="../media/image214.png"/><Relationship Id="rId32" Type="http://schemas.openxmlformats.org/officeDocument/2006/relationships/image" Target="../media/image222.png"/><Relationship Id="rId5" Type="http://schemas.openxmlformats.org/officeDocument/2006/relationships/image" Target="../media/image154.jpeg"/><Relationship Id="rId15" Type="http://schemas.openxmlformats.org/officeDocument/2006/relationships/image" Target="../media/image164.jpeg"/><Relationship Id="rId23" Type="http://schemas.openxmlformats.org/officeDocument/2006/relationships/image" Target="../media/image213.png"/><Relationship Id="rId28" Type="http://schemas.openxmlformats.org/officeDocument/2006/relationships/image" Target="../media/image215.png"/><Relationship Id="rId10" Type="http://schemas.openxmlformats.org/officeDocument/2006/relationships/image" Target="../media/image159.jpeg"/><Relationship Id="rId19" Type="http://schemas.openxmlformats.org/officeDocument/2006/relationships/image" Target="../media/image168.jpeg"/><Relationship Id="rId31" Type="http://schemas.openxmlformats.org/officeDocument/2006/relationships/image" Target="../media/image219.png"/><Relationship Id="rId4" Type="http://schemas.openxmlformats.org/officeDocument/2006/relationships/image" Target="../media/image153.jpeg"/><Relationship Id="rId9" Type="http://schemas.openxmlformats.org/officeDocument/2006/relationships/image" Target="../media/image158.jpeg"/><Relationship Id="rId14" Type="http://schemas.openxmlformats.org/officeDocument/2006/relationships/image" Target="../media/image163.jpeg"/><Relationship Id="rId22" Type="http://schemas.openxmlformats.org/officeDocument/2006/relationships/image" Target="../media/image212.png"/><Relationship Id="rId27" Type="http://schemas.openxmlformats.org/officeDocument/2006/relationships/image" Target="../media/image152.jpeg"/><Relationship Id="rId30" Type="http://schemas.openxmlformats.org/officeDocument/2006/relationships/image" Target="../media/image217.png"/><Relationship Id="rId8" Type="http://schemas.openxmlformats.org/officeDocument/2006/relationships/image" Target="../media/image157.jpe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9.jpg"/><Relationship Id="rId18" Type="http://schemas.openxmlformats.org/officeDocument/2006/relationships/image" Target="../media/image184.jpeg"/><Relationship Id="rId26" Type="http://schemas.openxmlformats.org/officeDocument/2006/relationships/image" Target="../media/image261.png"/><Relationship Id="rId3" Type="http://schemas.openxmlformats.org/officeDocument/2006/relationships/image" Target="../media/image169.jpeg"/><Relationship Id="rId21" Type="http://schemas.openxmlformats.org/officeDocument/2006/relationships/image" Target="../media/image258.png"/><Relationship Id="rId7" Type="http://schemas.openxmlformats.org/officeDocument/2006/relationships/image" Target="../media/image173.jpeg"/><Relationship Id="rId12" Type="http://schemas.openxmlformats.org/officeDocument/2006/relationships/image" Target="../media/image178.jpeg"/><Relationship Id="rId17" Type="http://schemas.openxmlformats.org/officeDocument/2006/relationships/image" Target="../media/image183.jpeg"/><Relationship Id="rId25" Type="http://schemas.openxmlformats.org/officeDocument/2006/relationships/image" Target="../media/image260.png"/><Relationship Id="rId33" Type="http://schemas.openxmlformats.org/officeDocument/2006/relationships/image" Target="../media/image26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2.jpeg"/><Relationship Id="rId20" Type="http://schemas.openxmlformats.org/officeDocument/2006/relationships/image" Target="../media/image105.png"/><Relationship Id="rId29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eg"/><Relationship Id="rId11" Type="http://schemas.openxmlformats.org/officeDocument/2006/relationships/image" Target="../media/image177.jpg"/><Relationship Id="rId24" Type="http://schemas.openxmlformats.org/officeDocument/2006/relationships/image" Target="../media/image259.png"/><Relationship Id="rId32" Type="http://schemas.openxmlformats.org/officeDocument/2006/relationships/image" Target="../media/image267.png"/><Relationship Id="rId5" Type="http://schemas.openxmlformats.org/officeDocument/2006/relationships/image" Target="../media/image171.jpeg"/><Relationship Id="rId15" Type="http://schemas.openxmlformats.org/officeDocument/2006/relationships/image" Target="../media/image181.jpeg"/><Relationship Id="rId23" Type="http://schemas.openxmlformats.org/officeDocument/2006/relationships/image" Target="../media/image108.png"/><Relationship Id="rId28" Type="http://schemas.openxmlformats.org/officeDocument/2006/relationships/image" Target="../media/image263.png"/><Relationship Id="rId10" Type="http://schemas.openxmlformats.org/officeDocument/2006/relationships/image" Target="../media/image176.jpg"/><Relationship Id="rId19" Type="http://schemas.openxmlformats.org/officeDocument/2006/relationships/image" Target="../media/image104.png"/><Relationship Id="rId31" Type="http://schemas.openxmlformats.org/officeDocument/2006/relationships/image" Target="../media/image266.png"/><Relationship Id="rId4" Type="http://schemas.openxmlformats.org/officeDocument/2006/relationships/image" Target="../media/image170.jpeg"/><Relationship Id="rId9" Type="http://schemas.openxmlformats.org/officeDocument/2006/relationships/image" Target="../media/image175.jpeg"/><Relationship Id="rId14" Type="http://schemas.openxmlformats.org/officeDocument/2006/relationships/image" Target="../media/image180.jpeg"/><Relationship Id="rId22" Type="http://schemas.openxmlformats.org/officeDocument/2006/relationships/image" Target="../media/image107.png"/><Relationship Id="rId27" Type="http://schemas.openxmlformats.org/officeDocument/2006/relationships/image" Target="../media/image185.jpeg"/><Relationship Id="rId30" Type="http://schemas.openxmlformats.org/officeDocument/2006/relationships/image" Target="../media/image265.png"/><Relationship Id="rId8" Type="http://schemas.openxmlformats.org/officeDocument/2006/relationships/image" Target="../media/image17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0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1.jp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5095" y="1645664"/>
            <a:ext cx="8013809" cy="1566077"/>
          </a:xfrm>
        </p:spPr>
        <p:txBody>
          <a:bodyPr anchor="ctr">
            <a:noAutofit/>
          </a:bodyPr>
          <a:lstStyle/>
          <a:p>
            <a:pPr algn="ctr">
              <a:lnSpc>
                <a:spcPct val="140000"/>
              </a:lnSpc>
              <a:spcAft>
                <a:spcPts val="2000"/>
              </a:spcAft>
              <a:tabLst>
                <a:tab pos="665480" algn="l"/>
              </a:tabLst>
            </a:pPr>
            <a:r>
              <a:rPr lang="en-US" altLang="ko-KR" sz="2800" kern="100" dirty="0">
                <a:solidFill>
                  <a:srgbClr val="000000"/>
                </a:solidFill>
                <a:effectLst/>
                <a:latin typeface="+mn-lt"/>
                <a:ea typeface="굴림" panose="020B0600000101010101" pitchFamily="50" charset="-127"/>
                <a:cs typeface="Arial" panose="020B0604020202020204" pitchFamily="34" charset="0"/>
              </a:rPr>
              <a:t>Effective slice thickness in limited-angle tomography</a:t>
            </a:r>
            <a:endParaRPr lang="ko-KR" altLang="ko-KR" sz="2800" kern="100" dirty="0">
              <a:solidFill>
                <a:srgbClr val="000000"/>
              </a:solidFill>
              <a:effectLst/>
              <a:latin typeface="+mn-lt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4829DB-E87F-4CDD-9988-5B6C52ED5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88" y="0"/>
            <a:ext cx="1582911" cy="519438"/>
          </a:xfrm>
          <a:prstGeom prst="rect">
            <a:avLst/>
          </a:prstGeom>
        </p:spPr>
      </p:pic>
      <p:pic>
        <p:nvPicPr>
          <p:cNvPr id="8" name="Picture 5" descr="C:\Users\Seungman\Desktop\BASIC-00-1.jpg">
            <a:extLst>
              <a:ext uri="{FF2B5EF4-FFF2-40B4-BE49-F238E27FC236}">
                <a16:creationId xmlns:a16="http://schemas.microsoft.com/office/drawing/2014/main" id="{8C7A4512-C23C-4CEE-9070-5FF09A18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9553" cy="5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부제목 8">
            <a:extLst>
              <a:ext uri="{FF2B5EF4-FFF2-40B4-BE49-F238E27FC236}">
                <a16:creationId xmlns:a16="http://schemas.microsoft.com/office/drawing/2014/main" id="{69237C7C-741A-4228-AD74-89B01BE7F95D}"/>
              </a:ext>
            </a:extLst>
          </p:cNvPr>
          <p:cNvSpPr txBox="1">
            <a:spLocks/>
          </p:cNvSpPr>
          <p:nvPr/>
        </p:nvSpPr>
        <p:spPr>
          <a:xfrm>
            <a:off x="1371600" y="3806313"/>
            <a:ext cx="6400800" cy="2438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308" dirty="0">
                <a:ea typeface="Arial Unicode MS"/>
                <a:cs typeface="Arial" panose="020B0604020202020204" pitchFamily="34" charset="0"/>
              </a:rPr>
              <a:t>Seungjun </a:t>
            </a:r>
            <a:r>
              <a:rPr lang="en-US" altLang="ko-KR" sz="2308" dirty="0" err="1">
                <a:ea typeface="Arial Unicode MS"/>
                <a:cs typeface="Arial" panose="020B0604020202020204" pitchFamily="34" charset="0"/>
              </a:rPr>
              <a:t>Yoo</a:t>
            </a:r>
            <a:endParaRPr lang="en-US" altLang="ko-KR" sz="2308" dirty="0">
              <a:ea typeface="Arial Unicode MS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sz="1900" dirty="0">
                <a:ea typeface="Arial Unicode MS"/>
                <a:cs typeface="Arial" panose="020B0604020202020204" pitchFamily="34" charset="0"/>
              </a:rPr>
              <a:t>[seungjunyoo@pusan.ac.kr]</a:t>
            </a:r>
          </a:p>
          <a:p>
            <a:pPr>
              <a:defRPr/>
            </a:pPr>
            <a:r>
              <a:rPr lang="en-US" altLang="ko-KR" sz="1900" dirty="0">
                <a:ea typeface="Arial Unicode MS"/>
                <a:cs typeface="Arial" panose="020B0604020202020204" pitchFamily="34" charset="0"/>
              </a:rPr>
              <a:t>Ho Kyung Kim</a:t>
            </a:r>
          </a:p>
          <a:p>
            <a:pPr>
              <a:defRPr/>
            </a:pPr>
            <a:r>
              <a:rPr lang="en-US" altLang="ko-KR" sz="1846" dirty="0">
                <a:ea typeface="Arial Unicode MS"/>
                <a:cs typeface="Arial" panose="020B0604020202020204" pitchFamily="34" charset="0"/>
              </a:rPr>
              <a:t>KNS Spring Meeting 2022. May 20. ICC </a:t>
            </a:r>
            <a:r>
              <a:rPr lang="en-US" altLang="ko-KR" sz="1846" dirty="0" err="1">
                <a:ea typeface="Arial Unicode MS"/>
                <a:cs typeface="Arial" panose="020B0604020202020204" pitchFamily="34" charset="0"/>
              </a:rPr>
              <a:t>Jeju</a:t>
            </a:r>
            <a:endParaRPr lang="en-US" altLang="ko-KR" sz="1846" dirty="0">
              <a:ea typeface="Arial Unicode MS"/>
              <a:cs typeface="Arial" panose="020B0604020202020204" pitchFamily="34" charset="0"/>
            </a:endParaRPr>
          </a:p>
          <a:p>
            <a:pPr>
              <a:defRPr/>
            </a:pPr>
            <a:endParaRPr lang="en-US" altLang="ko-KR" sz="1846" dirty="0">
              <a:ea typeface="Arial Unicode MS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sz="1846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/>
                <a:cs typeface="Arial" panose="020B0604020202020204" pitchFamily="34" charset="0"/>
              </a:rPr>
              <a:t>Radiation Imaging Laboratory</a:t>
            </a:r>
          </a:p>
          <a:p>
            <a:pPr>
              <a:defRPr/>
            </a:pPr>
            <a:r>
              <a:rPr lang="en-US" altLang="ko-KR" sz="1846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/>
                <a:cs typeface="Arial" panose="020B0604020202020204" pitchFamily="34" charset="0"/>
              </a:rPr>
              <a:t>School of Mechanical Engineering</a:t>
            </a:r>
          </a:p>
          <a:p>
            <a:pPr>
              <a:defRPr/>
            </a:pPr>
            <a:r>
              <a:rPr lang="en-US" altLang="ko-KR" sz="1846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/>
                <a:cs typeface="Arial" panose="020B0604020202020204" pitchFamily="34" charset="0"/>
              </a:rPr>
              <a:t>Pusan National University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3EC3E-4F99-4D15-A787-D05832E3C08A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Evaluation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48DEABB-05B0-4889-8995-8610A4E8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35387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DAC0EB2B-459A-4C20-AB52-7805879ACE36}"/>
                  </a:ext>
                </a:extLst>
              </p:cNvPr>
              <p:cNvSpPr/>
              <p:nvPr/>
            </p:nvSpPr>
            <p:spPr>
              <a:xfrm>
                <a:off x="374781" y="1867324"/>
                <a:ext cx="8394437" cy="3713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20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Artifact spread function (ASF) [4]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ASF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Artifact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BG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Feature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BG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ko-KR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20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Contrast to noise ratio (CNR)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CNR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Feature</m:t>
                            </m:r>
                          </m:sub>
                        </m:sSub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BG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Feature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BG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altLang="ko-KR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ko-KR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DAC0EB2B-459A-4C20-AB52-7805879AC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81" y="1867324"/>
                <a:ext cx="8394437" cy="3713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85864E-F0E4-4534-BF8B-808432F93CDA}"/>
              </a:ext>
            </a:extLst>
          </p:cNvPr>
          <p:cNvSpPr txBox="1"/>
          <p:nvPr/>
        </p:nvSpPr>
        <p:spPr>
          <a:xfrm>
            <a:off x="6130785" y="6093813"/>
            <a:ext cx="3049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[4] (Wu et al., </a:t>
            </a:r>
            <a:r>
              <a:rPr lang="en-US" altLang="ko-KR" sz="1100" i="1" dirty="0"/>
              <a:t>Med. Phys</a:t>
            </a:r>
            <a:r>
              <a:rPr lang="en-US" altLang="ko-KR" sz="1100" dirty="0"/>
              <a:t>. </a:t>
            </a:r>
            <a:r>
              <a:rPr lang="en-US" altLang="ko-KR" sz="1100" b="1" dirty="0"/>
              <a:t>31(9)</a:t>
            </a:r>
            <a:r>
              <a:rPr lang="en-US" altLang="ko-KR" sz="1100" dirty="0"/>
              <a:t>, 2636-2647 (2004))</a:t>
            </a:r>
            <a:endParaRPr lang="ko-KR" altLang="en-US" sz="11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37B0BD1-A52C-AFC3-706B-80FDC29E9D05}"/>
              </a:ext>
            </a:extLst>
          </p:cNvPr>
          <p:cNvCxnSpPr>
            <a:cxnSpLocks/>
          </p:cNvCxnSpPr>
          <p:nvPr/>
        </p:nvCxnSpPr>
        <p:spPr>
          <a:xfrm flipV="1">
            <a:off x="7331535" y="2598421"/>
            <a:ext cx="0" cy="156971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5E827A8-18BE-3C5E-1AE5-A731D16BA0F2}"/>
              </a:ext>
            </a:extLst>
          </p:cNvPr>
          <p:cNvCxnSpPr>
            <a:cxnSpLocks/>
          </p:cNvCxnSpPr>
          <p:nvPr/>
        </p:nvCxnSpPr>
        <p:spPr>
          <a:xfrm>
            <a:off x="7331535" y="4171936"/>
            <a:ext cx="166006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AA329-897E-CAFA-F5C3-8945E4EFF250}"/>
                  </a:ext>
                </a:extLst>
              </p:cNvPr>
              <p:cNvSpPr txBox="1"/>
              <p:nvPr/>
            </p:nvSpPr>
            <p:spPr>
              <a:xfrm>
                <a:off x="8907027" y="4158057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AA329-897E-CAFA-F5C3-8945E4EFF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027" y="4158057"/>
                <a:ext cx="149400" cy="246221"/>
              </a:xfrm>
              <a:prstGeom prst="rect">
                <a:avLst/>
              </a:prstGeom>
              <a:blipFill>
                <a:blip r:embed="rId4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E80995-1C3D-7BDC-4191-5D1B4CD0C793}"/>
                  </a:ext>
                </a:extLst>
              </p:cNvPr>
              <p:cNvSpPr txBox="1"/>
              <p:nvPr/>
            </p:nvSpPr>
            <p:spPr>
              <a:xfrm>
                <a:off x="7395355" y="2740249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E80995-1C3D-7BDC-4191-5D1B4CD0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355" y="2740249"/>
                <a:ext cx="165430" cy="246221"/>
              </a:xfrm>
              <a:prstGeom prst="rect">
                <a:avLst/>
              </a:prstGeom>
              <a:blipFill>
                <a:blip r:embed="rId5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원통형 2">
            <a:extLst>
              <a:ext uri="{FF2B5EF4-FFF2-40B4-BE49-F238E27FC236}">
                <a16:creationId xmlns:a16="http://schemas.microsoft.com/office/drawing/2014/main" id="{AB72943D-A925-1795-70A3-9A1FCB686BA1}"/>
              </a:ext>
            </a:extLst>
          </p:cNvPr>
          <p:cNvSpPr/>
          <p:nvPr/>
        </p:nvSpPr>
        <p:spPr>
          <a:xfrm>
            <a:off x="5310209" y="2598421"/>
            <a:ext cx="1520718" cy="1661158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E1C233D3-0B79-EF84-D464-BCB0896061AB}"/>
              </a:ext>
            </a:extLst>
          </p:cNvPr>
          <p:cNvSpPr/>
          <p:nvPr/>
        </p:nvSpPr>
        <p:spPr>
          <a:xfrm>
            <a:off x="5037880" y="3309189"/>
            <a:ext cx="2071413" cy="372460"/>
          </a:xfrm>
          <a:prstGeom prst="parallelogram">
            <a:avLst>
              <a:gd name="adj" fmla="val 5978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44873B8-D877-AB75-45CC-1B559A67CB75}"/>
              </a:ext>
            </a:extLst>
          </p:cNvPr>
          <p:cNvSpPr/>
          <p:nvPr/>
        </p:nvSpPr>
        <p:spPr>
          <a:xfrm>
            <a:off x="5784491" y="3409174"/>
            <a:ext cx="531817" cy="220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22D691-8D31-623F-101D-63B8AE15906D}"/>
                  </a:ext>
                </a:extLst>
              </p:cNvPr>
              <p:cNvSpPr txBox="1"/>
              <p:nvPr/>
            </p:nvSpPr>
            <p:spPr>
              <a:xfrm>
                <a:off x="4567003" y="3168217"/>
                <a:ext cx="495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22D691-8D31-623F-101D-63B8AE159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03" y="3168217"/>
                <a:ext cx="495300" cy="276999"/>
              </a:xfrm>
              <a:prstGeom prst="rect">
                <a:avLst/>
              </a:prstGeom>
              <a:blipFill>
                <a:blip r:embed="rId6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평행 사변형 19">
            <a:extLst>
              <a:ext uri="{FF2B5EF4-FFF2-40B4-BE49-F238E27FC236}">
                <a16:creationId xmlns:a16="http://schemas.microsoft.com/office/drawing/2014/main" id="{3E2BDD04-C5EF-E404-EE8A-EBAFD5A8636E}"/>
              </a:ext>
            </a:extLst>
          </p:cNvPr>
          <p:cNvSpPr/>
          <p:nvPr/>
        </p:nvSpPr>
        <p:spPr>
          <a:xfrm>
            <a:off x="5037880" y="2984460"/>
            <a:ext cx="2071413" cy="372460"/>
          </a:xfrm>
          <a:prstGeom prst="parallelogram">
            <a:avLst>
              <a:gd name="adj" fmla="val 59780"/>
            </a:avLst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186E05-1896-4FD7-1561-84A5F7E6B1A9}"/>
                  </a:ext>
                </a:extLst>
              </p:cNvPr>
              <p:cNvSpPr txBox="1"/>
              <p:nvPr/>
            </p:nvSpPr>
            <p:spPr>
              <a:xfrm>
                <a:off x="4516917" y="3495419"/>
                <a:ext cx="571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186E05-1896-4FD7-1561-84A5F7E6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17" y="3495419"/>
                <a:ext cx="57105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평행 사변형 21">
            <a:extLst>
              <a:ext uri="{FF2B5EF4-FFF2-40B4-BE49-F238E27FC236}">
                <a16:creationId xmlns:a16="http://schemas.microsoft.com/office/drawing/2014/main" id="{62376F29-87BE-B484-5335-CA9BBBAA964F}"/>
              </a:ext>
            </a:extLst>
          </p:cNvPr>
          <p:cNvSpPr/>
          <p:nvPr/>
        </p:nvSpPr>
        <p:spPr>
          <a:xfrm>
            <a:off x="5030873" y="2701751"/>
            <a:ext cx="2071413" cy="372460"/>
          </a:xfrm>
          <a:prstGeom prst="parallelogram">
            <a:avLst>
              <a:gd name="adj" fmla="val 59780"/>
            </a:avLst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390759-6F3B-EB9A-EA29-78B74D90A5A2}"/>
                  </a:ext>
                </a:extLst>
              </p:cNvPr>
              <p:cNvSpPr txBox="1"/>
              <p:nvPr/>
            </p:nvSpPr>
            <p:spPr>
              <a:xfrm>
                <a:off x="4567003" y="2865302"/>
                <a:ext cx="495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390759-6F3B-EB9A-EA29-78B74D90A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03" y="2865302"/>
                <a:ext cx="495300" cy="276999"/>
              </a:xfrm>
              <a:prstGeom prst="rect">
                <a:avLst/>
              </a:prstGeom>
              <a:blipFill>
                <a:blip r:embed="rId8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직사각형 23">
            <a:extLst>
              <a:ext uri="{FF2B5EF4-FFF2-40B4-BE49-F238E27FC236}">
                <a16:creationId xmlns:a16="http://schemas.microsoft.com/office/drawing/2014/main" id="{00B2AC9E-7F3D-6741-2BC0-F44A29A2B21D}"/>
              </a:ext>
            </a:extLst>
          </p:cNvPr>
          <p:cNvSpPr/>
          <p:nvPr/>
        </p:nvSpPr>
        <p:spPr>
          <a:xfrm>
            <a:off x="5884782" y="3434832"/>
            <a:ext cx="331234" cy="1570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51515FF-E1CC-E82B-C9B8-3E003BEA5442}"/>
              </a:ext>
            </a:extLst>
          </p:cNvPr>
          <p:cNvSpPr/>
          <p:nvPr/>
        </p:nvSpPr>
        <p:spPr>
          <a:xfrm>
            <a:off x="6396147" y="3434832"/>
            <a:ext cx="331234" cy="1570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5DD770E-9B3B-CB0A-CDBF-41C0EC9AB75D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830762" y="3591898"/>
            <a:ext cx="219637" cy="3357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70A3E7-5A58-3D4E-96BB-A185C61540E8}"/>
                  </a:ext>
                </a:extLst>
              </p:cNvPr>
              <p:cNvSpPr txBox="1"/>
              <p:nvPr/>
            </p:nvSpPr>
            <p:spPr>
              <a:xfrm>
                <a:off x="6229705" y="3789189"/>
                <a:ext cx="571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BG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BG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70A3E7-5A58-3D4E-96BB-A185C6154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705" y="3789189"/>
                <a:ext cx="571050" cy="276999"/>
              </a:xfrm>
              <a:prstGeom prst="rect">
                <a:avLst/>
              </a:prstGeom>
              <a:blipFill>
                <a:blip r:embed="rId9"/>
                <a:stretch>
                  <a:fillRect l="-7447" r="-63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직사각형 33">
            <a:extLst>
              <a:ext uri="{FF2B5EF4-FFF2-40B4-BE49-F238E27FC236}">
                <a16:creationId xmlns:a16="http://schemas.microsoft.com/office/drawing/2014/main" id="{2F3A00B2-4832-AB75-0EA2-09DFE2584316}"/>
              </a:ext>
            </a:extLst>
          </p:cNvPr>
          <p:cNvSpPr/>
          <p:nvPr/>
        </p:nvSpPr>
        <p:spPr>
          <a:xfrm>
            <a:off x="5866384" y="3102942"/>
            <a:ext cx="331234" cy="1570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25C067B-63BB-F825-B7D1-D580BFEC904E}"/>
              </a:ext>
            </a:extLst>
          </p:cNvPr>
          <p:cNvSpPr/>
          <p:nvPr/>
        </p:nvSpPr>
        <p:spPr>
          <a:xfrm>
            <a:off x="6377749" y="3102942"/>
            <a:ext cx="331234" cy="1570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ECBD0BE-B988-1F50-B834-293422455337}"/>
              </a:ext>
            </a:extLst>
          </p:cNvPr>
          <p:cNvSpPr/>
          <p:nvPr/>
        </p:nvSpPr>
        <p:spPr>
          <a:xfrm>
            <a:off x="5866384" y="2761876"/>
            <a:ext cx="331234" cy="1570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16FB5ED-381E-2A44-7C32-612A3E82BB3D}"/>
              </a:ext>
            </a:extLst>
          </p:cNvPr>
          <p:cNvSpPr/>
          <p:nvPr/>
        </p:nvSpPr>
        <p:spPr>
          <a:xfrm>
            <a:off x="6377749" y="2761876"/>
            <a:ext cx="331234" cy="1570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21D412C6-2DCF-F6A5-7C73-F9A47459DEB3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flipH="1">
            <a:off x="6515230" y="3591898"/>
            <a:ext cx="46534" cy="1972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336509-8B7D-5589-EE28-4953208FCE53}"/>
                  </a:ext>
                </a:extLst>
              </p:cNvPr>
              <p:cNvSpPr txBox="1"/>
              <p:nvPr/>
            </p:nvSpPr>
            <p:spPr>
              <a:xfrm>
                <a:off x="5580859" y="3787139"/>
                <a:ext cx="571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Feature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ko-KR" sz="1200" b="0" i="1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Feature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336509-8B7D-5589-EE28-4953208F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9" y="3787139"/>
                <a:ext cx="571050" cy="461665"/>
              </a:xfrm>
              <a:prstGeom prst="rect">
                <a:avLst/>
              </a:prstGeom>
              <a:blipFill>
                <a:blip r:embed="rId10"/>
                <a:stretch>
                  <a:fillRect l="-53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590074-F6FA-B932-3418-1B3F0E99A604}"/>
                  </a:ext>
                </a:extLst>
              </p:cNvPr>
              <p:cNvSpPr txBox="1"/>
              <p:nvPr/>
            </p:nvSpPr>
            <p:spPr>
              <a:xfrm>
                <a:off x="7046009" y="4105840"/>
                <a:ext cx="571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590074-F6FA-B932-3418-1B3F0E99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009" y="4105840"/>
                <a:ext cx="5710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6E95370-E88E-DC6E-65F5-6C60E72EBB15}"/>
                  </a:ext>
                </a:extLst>
              </p:cNvPr>
              <p:cNvSpPr txBox="1"/>
              <p:nvPr/>
            </p:nvSpPr>
            <p:spPr>
              <a:xfrm>
                <a:off x="7757007" y="4110304"/>
                <a:ext cx="495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6E95370-E88E-DC6E-65F5-6C60E72E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007" y="4110304"/>
                <a:ext cx="495300" cy="276999"/>
              </a:xfrm>
              <a:prstGeom prst="rect">
                <a:avLst/>
              </a:prstGeom>
              <a:blipFill>
                <a:blip r:embed="rId1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B8F584-5646-A98A-3329-0C2ABFCDFD78}"/>
                  </a:ext>
                </a:extLst>
              </p:cNvPr>
              <p:cNvSpPr txBox="1"/>
              <p:nvPr/>
            </p:nvSpPr>
            <p:spPr>
              <a:xfrm>
                <a:off x="8324689" y="4110303"/>
                <a:ext cx="495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B8F584-5646-A98A-3329-0C2ABFCDF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689" y="4110303"/>
                <a:ext cx="495300" cy="276999"/>
              </a:xfrm>
              <a:prstGeom prst="rect">
                <a:avLst/>
              </a:prstGeom>
              <a:blipFill>
                <a:blip r:embed="rId13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4FABC4B-1DEE-3409-7C82-C78685BF2539}"/>
                  </a:ext>
                </a:extLst>
              </p:cNvPr>
              <p:cNvSpPr txBox="1"/>
              <p:nvPr/>
            </p:nvSpPr>
            <p:spPr>
              <a:xfrm>
                <a:off x="6663900" y="2132033"/>
                <a:ext cx="1800801" cy="43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ko-KR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ko-KR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BG</m:t>
                              </m:r>
                            </m:sub>
                          </m:s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ko-KR" sz="105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05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05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BG</m:t>
                              </m:r>
                            </m:sub>
                          </m:s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4FABC4B-1DEE-3409-7C82-C78685BF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00" y="2132033"/>
                <a:ext cx="1800801" cy="430246"/>
              </a:xfrm>
              <a:prstGeom prst="rect">
                <a:avLst/>
              </a:prstGeom>
              <a:blipFill>
                <a:blip r:embed="rId1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993350D5-1CDE-CE9B-911C-A95E1A4CF751}"/>
              </a:ext>
            </a:extLst>
          </p:cNvPr>
          <p:cNvCxnSpPr>
            <a:cxnSpLocks/>
          </p:cNvCxnSpPr>
          <p:nvPr/>
        </p:nvCxnSpPr>
        <p:spPr>
          <a:xfrm>
            <a:off x="7284720" y="2865302"/>
            <a:ext cx="925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곱하기 기호 56">
            <a:extLst>
              <a:ext uri="{FF2B5EF4-FFF2-40B4-BE49-F238E27FC236}">
                <a16:creationId xmlns:a16="http://schemas.microsoft.com/office/drawing/2014/main" id="{69A014D8-3F41-3BA0-8012-7DE2F07CF8CD}"/>
              </a:ext>
            </a:extLst>
          </p:cNvPr>
          <p:cNvSpPr/>
          <p:nvPr/>
        </p:nvSpPr>
        <p:spPr>
          <a:xfrm>
            <a:off x="7861030" y="3356920"/>
            <a:ext cx="162827" cy="138499"/>
          </a:xfrm>
          <a:prstGeom prst="mathMultiply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곱하기 기호 57">
            <a:extLst>
              <a:ext uri="{FF2B5EF4-FFF2-40B4-BE49-F238E27FC236}">
                <a16:creationId xmlns:a16="http://schemas.microsoft.com/office/drawing/2014/main" id="{109651A5-3508-8E2B-42BA-29FB689D15DE}"/>
              </a:ext>
            </a:extLst>
          </p:cNvPr>
          <p:cNvSpPr/>
          <p:nvPr/>
        </p:nvSpPr>
        <p:spPr>
          <a:xfrm>
            <a:off x="8436716" y="3797001"/>
            <a:ext cx="162827" cy="138499"/>
          </a:xfrm>
          <a:prstGeom prst="mathMultiply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5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정육면체 100">
            <a:extLst>
              <a:ext uri="{FF2B5EF4-FFF2-40B4-BE49-F238E27FC236}">
                <a16:creationId xmlns:a16="http://schemas.microsoft.com/office/drawing/2014/main" id="{DEEE7B5C-FADC-DE97-B39B-9EB0AE941B17}"/>
              </a:ext>
            </a:extLst>
          </p:cNvPr>
          <p:cNvSpPr/>
          <p:nvPr/>
        </p:nvSpPr>
        <p:spPr>
          <a:xfrm>
            <a:off x="875247" y="2671734"/>
            <a:ext cx="1441235" cy="399615"/>
          </a:xfrm>
          <a:prstGeom prst="cube">
            <a:avLst>
              <a:gd name="adj" fmla="val 847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118F90A8-7A1B-4252-86E0-6EB59083F5C3}"/>
              </a:ext>
            </a:extLst>
          </p:cNvPr>
          <p:cNvCxnSpPr>
            <a:cxnSpLocks/>
          </p:cNvCxnSpPr>
          <p:nvPr/>
        </p:nvCxnSpPr>
        <p:spPr>
          <a:xfrm>
            <a:off x="2072461" y="2276144"/>
            <a:ext cx="426684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02807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pic>
        <p:nvPicPr>
          <p:cNvPr id="42" name="그림 41">
            <a:extLst>
              <a:ext uri="{FF2B5EF4-FFF2-40B4-BE49-F238E27FC236}">
                <a16:creationId xmlns:a16="http://schemas.microsoft.com/office/drawing/2014/main" id="{F2C12E79-EF43-4EFA-B8CA-0F0B4478C9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370" y="3194821"/>
            <a:ext cx="1335171" cy="133517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E8281871-3F27-47EE-BD1B-362CCA5CDB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740" y="3194821"/>
            <a:ext cx="1335171" cy="1335171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1259443-C7B3-4FAD-BF82-4FB2F745F2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0110" y="3194821"/>
            <a:ext cx="1335171" cy="1335171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C7A7FBB1-A0E9-48DD-B078-7F7738D286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1480" y="3194821"/>
            <a:ext cx="1335171" cy="1335171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944AF48-1A0A-42E5-A220-B14A98F2E4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2852" y="3194821"/>
            <a:ext cx="1335171" cy="1335171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D91AF311-B1D2-4DF3-8584-92FCDACD7EB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370" y="1941739"/>
            <a:ext cx="1335172" cy="1335172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5F2D6D1F-0DF6-4484-86F5-BD8E378C65A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740" y="1941739"/>
            <a:ext cx="1335172" cy="1335172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C333677-8C6F-4F62-A130-6283FD35C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0110" y="1941739"/>
            <a:ext cx="1335172" cy="133517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83078D09-AC9D-4A98-A944-D7B94283AD7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1480" y="1941739"/>
            <a:ext cx="1335172" cy="1335172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9E32388D-9CAA-41EE-AA0D-397B19C363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2852" y="1941739"/>
            <a:ext cx="1335172" cy="133517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FBA20C55-AB69-4D87-B612-51A2DD723EE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369" y="4446151"/>
            <a:ext cx="1335173" cy="1335173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A311BB24-B1A1-46A7-9023-C4047699C48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796" y="4446151"/>
            <a:ext cx="1335173" cy="133517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84F62277-6B9D-4290-BBBB-C6AD5B0426B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223" y="4446151"/>
            <a:ext cx="1335173" cy="1335173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F1576F65-446D-498C-B8F7-3BE24C7AD8A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5650" y="4446151"/>
            <a:ext cx="1335173" cy="1335173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0F1856CC-0C78-4861-9C64-4D895D0936D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5077" y="4446151"/>
            <a:ext cx="1335173" cy="133517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AD179F3-2BA0-4866-9510-B3C8D63CA8F1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Out of plane artifact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CB16F6C-4B75-48A6-8C34-1021C6D1260B}"/>
                  </a:ext>
                </a:extLst>
              </p:cNvPr>
              <p:cNvSpPr txBox="1"/>
              <p:nvPr/>
            </p:nvSpPr>
            <p:spPr>
              <a:xfrm>
                <a:off x="2355069" y="1710881"/>
                <a:ext cx="2431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CB16F6C-4B75-48A6-8C34-1021C6D1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69" y="1710881"/>
                <a:ext cx="243131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35163F-1905-4D72-9A23-D6A3CF4464C4}"/>
                  </a:ext>
                </a:extLst>
              </p:cNvPr>
              <p:cNvSpPr txBox="1"/>
              <p:nvPr/>
            </p:nvSpPr>
            <p:spPr>
              <a:xfrm>
                <a:off x="3466743" y="1823799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35163F-1905-4D72-9A23-D6A3CF44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743" y="1823799"/>
                <a:ext cx="768048" cy="2811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D3FAD55-9AE2-4D38-969D-193EFA9CBEBB}"/>
                  </a:ext>
                </a:extLst>
              </p:cNvPr>
              <p:cNvSpPr txBox="1"/>
              <p:nvPr/>
            </p:nvSpPr>
            <p:spPr>
              <a:xfrm>
                <a:off x="4618113" y="1823798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D3FAD55-9AE2-4D38-969D-193EFA9CB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113" y="1823798"/>
                <a:ext cx="768048" cy="2811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DAA78B-A15A-4D3C-9077-92E94DCD0C7B}"/>
                  </a:ext>
                </a:extLst>
              </p:cNvPr>
              <p:cNvSpPr txBox="1"/>
              <p:nvPr/>
            </p:nvSpPr>
            <p:spPr>
              <a:xfrm>
                <a:off x="5769785" y="1823798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DAA78B-A15A-4D3C-9077-92E94DCD0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85" y="1823798"/>
                <a:ext cx="768048" cy="2811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311EE8C-19BD-4691-A944-FB2D777EA41C}"/>
                  </a:ext>
                </a:extLst>
              </p:cNvPr>
              <p:cNvSpPr txBox="1"/>
              <p:nvPr/>
            </p:nvSpPr>
            <p:spPr>
              <a:xfrm>
                <a:off x="6928929" y="1823798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311EE8C-19BD-4691-A944-FB2D777E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929" y="1823798"/>
                <a:ext cx="768048" cy="2811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3376F50-A0B5-435F-B781-C36733EF5AE8}"/>
                  </a:ext>
                </a:extLst>
              </p:cNvPr>
              <p:cNvSpPr txBox="1"/>
              <p:nvPr/>
            </p:nvSpPr>
            <p:spPr>
              <a:xfrm>
                <a:off x="8114109" y="1823798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3376F50-A0B5-435F-B781-C36733EF5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109" y="1823798"/>
                <a:ext cx="768048" cy="2811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45D6DD41-D6CA-4292-B8A6-99D49E9DEC01}"/>
              </a:ext>
            </a:extLst>
          </p:cNvPr>
          <p:cNvCxnSpPr>
            <a:cxnSpLocks/>
          </p:cNvCxnSpPr>
          <p:nvPr/>
        </p:nvCxnSpPr>
        <p:spPr>
          <a:xfrm>
            <a:off x="1012392" y="2726110"/>
            <a:ext cx="0" cy="2725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41C158-69D6-4B8B-B457-5E88D9A7532E}"/>
                  </a:ext>
                </a:extLst>
              </p:cNvPr>
              <p:cNvSpPr txBox="1"/>
              <p:nvPr/>
            </p:nvSpPr>
            <p:spPr>
              <a:xfrm>
                <a:off x="710926" y="3285312"/>
                <a:ext cx="7680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1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.25</m:t>
                      </m:r>
                      <m:r>
                        <a:rPr lang="en-US" altLang="ko-KR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mm</m:t>
                      </m:r>
                    </m:oMath>
                  </m:oMathPara>
                </a14:m>
                <a:endParaRPr lang="ko-KR" altLang="en-US" sz="11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41C158-69D6-4B8B-B457-5E88D9A75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26" y="3285312"/>
                <a:ext cx="768048" cy="2616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8447892-CAD4-47A4-B508-243C7FEC9212}"/>
                  </a:ext>
                </a:extLst>
              </p:cNvPr>
              <p:cNvSpPr txBox="1"/>
              <p:nvPr/>
            </p:nvSpPr>
            <p:spPr>
              <a:xfrm>
                <a:off x="668524" y="3129637"/>
                <a:ext cx="7680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4.5</m:t>
                      </m:r>
                      <m:r>
                        <a:rPr lang="en-US" altLang="ko-KR" sz="105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mm</m:t>
                      </m:r>
                    </m:oMath>
                  </m:oMathPara>
                </a14:m>
                <a:endParaRPr lang="ko-KR" altLang="en-US" sz="11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8447892-CAD4-47A4-B508-243C7FEC9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4" y="3129637"/>
                <a:ext cx="768048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그림 42">
            <a:extLst>
              <a:ext uri="{FF2B5EF4-FFF2-40B4-BE49-F238E27FC236}">
                <a16:creationId xmlns:a16="http://schemas.microsoft.com/office/drawing/2014/main" id="{474E8383-CFD7-84DD-48BF-E68482A875A5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" y="3483761"/>
            <a:ext cx="3008339" cy="2508424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CDB5F22C-4E62-8E0E-3F60-2DBC15890B5D}"/>
              </a:ext>
            </a:extLst>
          </p:cNvPr>
          <p:cNvCxnSpPr>
            <a:cxnSpLocks/>
          </p:cNvCxnSpPr>
          <p:nvPr/>
        </p:nvCxnSpPr>
        <p:spPr>
          <a:xfrm flipH="1">
            <a:off x="3724640" y="2586023"/>
            <a:ext cx="76830" cy="2892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20BDAD35-F913-E49A-9565-5D3B045676CC}"/>
              </a:ext>
            </a:extLst>
          </p:cNvPr>
          <p:cNvCxnSpPr>
            <a:cxnSpLocks/>
          </p:cNvCxnSpPr>
          <p:nvPr/>
        </p:nvCxnSpPr>
        <p:spPr>
          <a:xfrm flipH="1" flipV="1">
            <a:off x="3850767" y="3770146"/>
            <a:ext cx="149733" cy="2875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754D398D-301F-8D3E-69AC-0FA45DFD6613}"/>
              </a:ext>
            </a:extLst>
          </p:cNvPr>
          <p:cNvCxnSpPr>
            <a:cxnSpLocks/>
          </p:cNvCxnSpPr>
          <p:nvPr/>
        </p:nvCxnSpPr>
        <p:spPr>
          <a:xfrm flipH="1">
            <a:off x="3976219" y="5081955"/>
            <a:ext cx="194858" cy="1791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DECE54DB-6BC6-04F7-8C47-93077F52C74E}"/>
              </a:ext>
            </a:extLst>
          </p:cNvPr>
          <p:cNvCxnSpPr>
            <a:cxnSpLocks/>
          </p:cNvCxnSpPr>
          <p:nvPr/>
        </p:nvCxnSpPr>
        <p:spPr>
          <a:xfrm flipH="1">
            <a:off x="5088509" y="3811630"/>
            <a:ext cx="194858" cy="1791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5A0E6B52-45C4-6DEA-BE92-9E62D2E36C9A}"/>
              </a:ext>
            </a:extLst>
          </p:cNvPr>
          <p:cNvCxnSpPr>
            <a:cxnSpLocks/>
          </p:cNvCxnSpPr>
          <p:nvPr/>
        </p:nvCxnSpPr>
        <p:spPr>
          <a:xfrm>
            <a:off x="4816996" y="2739487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069912B-D913-6A99-0ED2-42D70B60D66D}"/>
              </a:ext>
            </a:extLst>
          </p:cNvPr>
          <p:cNvCxnSpPr>
            <a:cxnSpLocks/>
          </p:cNvCxnSpPr>
          <p:nvPr/>
        </p:nvCxnSpPr>
        <p:spPr>
          <a:xfrm>
            <a:off x="4642636" y="5005749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D40E5785-2A96-58B0-0F55-A1C18711B5FB}"/>
              </a:ext>
            </a:extLst>
          </p:cNvPr>
          <p:cNvCxnSpPr>
            <a:cxnSpLocks/>
          </p:cNvCxnSpPr>
          <p:nvPr/>
        </p:nvCxnSpPr>
        <p:spPr>
          <a:xfrm>
            <a:off x="6050655" y="3781829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00FCAF70-E7EE-422F-FCBD-B7464FEF00BF}"/>
              </a:ext>
            </a:extLst>
          </p:cNvPr>
          <p:cNvCxnSpPr>
            <a:cxnSpLocks/>
          </p:cNvCxnSpPr>
          <p:nvPr/>
        </p:nvCxnSpPr>
        <p:spPr>
          <a:xfrm flipV="1">
            <a:off x="3322837" y="2857991"/>
            <a:ext cx="0" cy="25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31F92E67-9CEA-3340-E4DC-1E69F456D782}"/>
              </a:ext>
            </a:extLst>
          </p:cNvPr>
          <p:cNvCxnSpPr>
            <a:cxnSpLocks/>
          </p:cNvCxnSpPr>
          <p:nvPr/>
        </p:nvCxnSpPr>
        <p:spPr>
          <a:xfrm>
            <a:off x="3322837" y="3115542"/>
            <a:ext cx="26035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0D9BA4-DD0D-FA3A-844E-4C1FB67689EE}"/>
                  </a:ext>
                </a:extLst>
              </p:cNvPr>
              <p:cNvSpPr txBox="1"/>
              <p:nvPr/>
            </p:nvSpPr>
            <p:spPr>
              <a:xfrm>
                <a:off x="3272148" y="2687727"/>
                <a:ext cx="2766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0D9BA4-DD0D-FA3A-844E-4C1FB6768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148" y="2687727"/>
                <a:ext cx="276622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870D05-38F0-5E29-8722-97EF3BB73A7A}"/>
                  </a:ext>
                </a:extLst>
              </p:cNvPr>
              <p:cNvSpPr txBox="1"/>
              <p:nvPr/>
            </p:nvSpPr>
            <p:spPr>
              <a:xfrm>
                <a:off x="3458061" y="2884814"/>
                <a:ext cx="2766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870D05-38F0-5E29-8722-97EF3BB7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061" y="2884814"/>
                <a:ext cx="276622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1D240C-0418-C85D-6E39-3AAC9C332D0D}"/>
                  </a:ext>
                </a:extLst>
              </p:cNvPr>
              <p:cNvSpPr txBox="1"/>
              <p:nvPr/>
            </p:nvSpPr>
            <p:spPr>
              <a:xfrm>
                <a:off x="877384" y="3698862"/>
                <a:ext cx="20023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scan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1D240C-0418-C85D-6E39-3AAC9C332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84" y="3698862"/>
                <a:ext cx="2002355" cy="307777"/>
              </a:xfrm>
              <a:prstGeom prst="rect">
                <a:avLst/>
              </a:prstGeom>
              <a:blipFill>
                <a:blip r:embed="rId2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F0C11CB-B702-D2F3-5212-314B2ADD5745}"/>
              </a:ext>
            </a:extLst>
          </p:cNvPr>
          <p:cNvCxnSpPr>
            <a:cxnSpLocks/>
          </p:cNvCxnSpPr>
          <p:nvPr/>
        </p:nvCxnSpPr>
        <p:spPr>
          <a:xfrm flipV="1">
            <a:off x="856170" y="3990817"/>
            <a:ext cx="486683" cy="272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97721C-31DF-7CC6-63ED-EFE53BF5D66D}"/>
                  </a:ext>
                </a:extLst>
              </p:cNvPr>
              <p:cNvSpPr txBox="1"/>
              <p:nvPr/>
            </p:nvSpPr>
            <p:spPr>
              <a:xfrm>
                <a:off x="2202456" y="4469803"/>
                <a:ext cx="7680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4.5</m:t>
                      </m:r>
                      <m:r>
                        <a:rPr lang="en-US" altLang="ko-KR" sz="105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mm</m:t>
                      </m:r>
                    </m:oMath>
                  </m:oMathPara>
                </a14:m>
                <a:endParaRPr lang="ko-KR" altLang="en-US" sz="11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97721C-31DF-7CC6-63ED-EFE53BF5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56" y="4469803"/>
                <a:ext cx="768048" cy="2616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B76BFD-C4B1-741A-5F47-8A7580C6FD96}"/>
                  </a:ext>
                </a:extLst>
              </p:cNvPr>
              <p:cNvSpPr txBox="1"/>
              <p:nvPr/>
            </p:nvSpPr>
            <p:spPr>
              <a:xfrm>
                <a:off x="2200485" y="4921811"/>
                <a:ext cx="7680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1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.25</m:t>
                      </m:r>
                      <m:r>
                        <a:rPr lang="en-US" altLang="ko-KR" sz="105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mm</m:t>
                      </m:r>
                    </m:oMath>
                  </m:oMathPara>
                </a14:m>
                <a:endParaRPr lang="ko-KR" altLang="en-US" sz="11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B76BFD-C4B1-741A-5F47-8A7580C6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85" y="4921811"/>
                <a:ext cx="768048" cy="2616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754DDD7-C80D-0C82-EC30-F608456B59E8}"/>
              </a:ext>
            </a:extLst>
          </p:cNvPr>
          <p:cNvCxnSpPr>
            <a:cxnSpLocks/>
          </p:cNvCxnSpPr>
          <p:nvPr/>
        </p:nvCxnSpPr>
        <p:spPr>
          <a:xfrm>
            <a:off x="1436572" y="2104965"/>
            <a:ext cx="341428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05614E6-1E4C-A873-A2F5-063EE69F695E}"/>
                  </a:ext>
                </a:extLst>
              </p:cNvPr>
              <p:cNvSpPr txBox="1"/>
              <p:nvPr/>
            </p:nvSpPr>
            <p:spPr>
              <a:xfrm>
                <a:off x="2184214" y="3930443"/>
                <a:ext cx="77437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=5]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05614E6-1E4C-A873-A2F5-063EE69F6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14" y="3930443"/>
                <a:ext cx="774372" cy="307777"/>
              </a:xfrm>
              <a:prstGeom prst="rect">
                <a:avLst/>
              </a:prstGeom>
              <a:blipFill>
                <a:blip r:embed="rId3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정육면체 18">
            <a:extLst>
              <a:ext uri="{FF2B5EF4-FFF2-40B4-BE49-F238E27FC236}">
                <a16:creationId xmlns:a16="http://schemas.microsoft.com/office/drawing/2014/main" id="{3785CED9-2E64-2B45-F6F3-651A5C96F642}"/>
              </a:ext>
            </a:extLst>
          </p:cNvPr>
          <p:cNvSpPr/>
          <p:nvPr/>
        </p:nvSpPr>
        <p:spPr>
          <a:xfrm>
            <a:off x="874304" y="1887091"/>
            <a:ext cx="1441235" cy="399615"/>
          </a:xfrm>
          <a:prstGeom prst="cube">
            <a:avLst>
              <a:gd name="adj" fmla="val 847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평행 사변형 146">
            <a:extLst>
              <a:ext uri="{FF2B5EF4-FFF2-40B4-BE49-F238E27FC236}">
                <a16:creationId xmlns:a16="http://schemas.microsoft.com/office/drawing/2014/main" id="{951CDC22-FFEE-41B3-A135-D5AE18AC2978}"/>
              </a:ext>
            </a:extLst>
          </p:cNvPr>
          <p:cNvSpPr>
            <a:spLocks/>
          </p:cNvSpPr>
          <p:nvPr/>
        </p:nvSpPr>
        <p:spPr>
          <a:xfrm>
            <a:off x="1355711" y="1958327"/>
            <a:ext cx="504000" cy="180000"/>
          </a:xfrm>
          <a:prstGeom prst="parallelogram">
            <a:avLst>
              <a:gd name="adj" fmla="val 9978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이등변 삼각형 90">
            <a:extLst>
              <a:ext uri="{FF2B5EF4-FFF2-40B4-BE49-F238E27FC236}">
                <a16:creationId xmlns:a16="http://schemas.microsoft.com/office/drawing/2014/main" id="{4857DE37-EC2A-43E8-B1F1-C188AF251793}"/>
              </a:ext>
            </a:extLst>
          </p:cNvPr>
          <p:cNvSpPr/>
          <p:nvPr/>
        </p:nvSpPr>
        <p:spPr>
          <a:xfrm>
            <a:off x="1342853" y="2665612"/>
            <a:ext cx="351994" cy="298304"/>
          </a:xfrm>
          <a:prstGeom prst="triangle">
            <a:avLst>
              <a:gd name="adj" fmla="val 7861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921BE0CE-07B2-F774-5220-035C7E7DE2AF}"/>
              </a:ext>
            </a:extLst>
          </p:cNvPr>
          <p:cNvCxnSpPr>
            <a:cxnSpLocks/>
          </p:cNvCxnSpPr>
          <p:nvPr/>
        </p:nvCxnSpPr>
        <p:spPr>
          <a:xfrm>
            <a:off x="1345651" y="2956811"/>
            <a:ext cx="356486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A47FA4AA-4F24-85AE-3828-CCEBCAB44BFB}"/>
              </a:ext>
            </a:extLst>
          </p:cNvPr>
          <p:cNvCxnSpPr>
            <a:cxnSpLocks/>
          </p:cNvCxnSpPr>
          <p:nvPr/>
        </p:nvCxnSpPr>
        <p:spPr>
          <a:xfrm flipV="1">
            <a:off x="1447440" y="2042120"/>
            <a:ext cx="312316" cy="507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27F6EBE-7EEC-63A8-DBDE-3B74402FE1AF}"/>
                  </a:ext>
                </a:extLst>
              </p:cNvPr>
              <p:cNvSpPr txBox="1"/>
              <p:nvPr/>
            </p:nvSpPr>
            <p:spPr>
              <a:xfrm>
                <a:off x="956249" y="1841686"/>
                <a:ext cx="7680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altLang="ko-KR" sz="105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mm</m:t>
                      </m:r>
                    </m:oMath>
                  </m:oMathPara>
                </a14:m>
                <a:endParaRPr lang="ko-KR" altLang="en-US" sz="110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27F6EBE-7EEC-63A8-DBDE-3B74402FE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49" y="1841686"/>
                <a:ext cx="768048" cy="2616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AEA422BB-52A1-4EB7-B618-7932F8A677C7}"/>
              </a:ext>
            </a:extLst>
          </p:cNvPr>
          <p:cNvCxnSpPr>
            <a:cxnSpLocks/>
          </p:cNvCxnSpPr>
          <p:nvPr/>
        </p:nvCxnSpPr>
        <p:spPr>
          <a:xfrm>
            <a:off x="2499145" y="1883706"/>
            <a:ext cx="0" cy="392438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2DB1B525-347B-462B-9891-6C9F46DB5BE6}"/>
              </a:ext>
            </a:extLst>
          </p:cNvPr>
          <p:cNvCxnSpPr>
            <a:cxnSpLocks/>
          </p:cNvCxnSpPr>
          <p:nvPr/>
        </p:nvCxnSpPr>
        <p:spPr>
          <a:xfrm flipH="1">
            <a:off x="2251843" y="2279943"/>
            <a:ext cx="247302" cy="26341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849BECC-F326-487E-9432-E8FEE85631EF}"/>
                  </a:ext>
                </a:extLst>
              </p:cNvPr>
              <p:cNvSpPr txBox="1"/>
              <p:nvPr/>
            </p:nvSpPr>
            <p:spPr>
              <a:xfrm>
                <a:off x="2125769" y="2062703"/>
                <a:ext cx="2923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849BECC-F326-487E-9432-E8FEE856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769" y="2062703"/>
                <a:ext cx="292323" cy="2616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4FC3807-390A-49DB-8C35-9BED01E362C2}"/>
                  </a:ext>
                </a:extLst>
              </p:cNvPr>
              <p:cNvSpPr txBox="1"/>
              <p:nvPr/>
            </p:nvSpPr>
            <p:spPr>
              <a:xfrm>
                <a:off x="2348678" y="2302380"/>
                <a:ext cx="2923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4FC3807-390A-49DB-8C35-9BED01E36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678" y="2302380"/>
                <a:ext cx="292323" cy="2616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203E8CE-AE5E-782A-B6A0-E52D40058B16}"/>
              </a:ext>
            </a:extLst>
          </p:cNvPr>
          <p:cNvCxnSpPr>
            <a:cxnSpLocks/>
          </p:cNvCxnSpPr>
          <p:nvPr/>
        </p:nvCxnSpPr>
        <p:spPr>
          <a:xfrm>
            <a:off x="2140830" y="2671734"/>
            <a:ext cx="0" cy="154492"/>
          </a:xfrm>
          <a:prstGeom prst="straightConnector1">
            <a:avLst/>
          </a:prstGeom>
          <a:ln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CCEC70D7-C0DA-6E1F-D45B-ABB39D228FA9}"/>
              </a:ext>
            </a:extLst>
          </p:cNvPr>
          <p:cNvCxnSpPr>
            <a:cxnSpLocks/>
          </p:cNvCxnSpPr>
          <p:nvPr/>
        </p:nvCxnSpPr>
        <p:spPr>
          <a:xfrm flipV="1">
            <a:off x="2146114" y="2899370"/>
            <a:ext cx="0" cy="154492"/>
          </a:xfrm>
          <a:prstGeom prst="straightConnector1">
            <a:avLst/>
          </a:prstGeom>
          <a:ln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D1913CF-51E8-AD15-6DEF-C105BA76412C}"/>
                  </a:ext>
                </a:extLst>
              </p:cNvPr>
              <p:cNvSpPr txBox="1"/>
              <p:nvPr/>
            </p:nvSpPr>
            <p:spPr>
              <a:xfrm>
                <a:off x="2098154" y="2838193"/>
                <a:ext cx="7680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altLang="ko-KR" sz="105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.5</m:t>
                      </m:r>
                      <m:r>
                        <a:rPr lang="en-US" altLang="ko-KR" sz="105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05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mm</m:t>
                      </m:r>
                    </m:oMath>
                  </m:oMathPara>
                </a14:m>
                <a:endParaRPr lang="ko-KR" altLang="en-US" sz="1100" dirty="0">
                  <a:solidFill>
                    <a:srgbClr val="FF00FF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D1913CF-51E8-AD15-6DEF-C105BA764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154" y="2838193"/>
                <a:ext cx="768048" cy="2616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정육면체 99">
            <a:extLst>
              <a:ext uri="{FF2B5EF4-FFF2-40B4-BE49-F238E27FC236}">
                <a16:creationId xmlns:a16="http://schemas.microsoft.com/office/drawing/2014/main" id="{5D0353E0-77D6-002E-0608-2863DCC2F32C}"/>
              </a:ext>
            </a:extLst>
          </p:cNvPr>
          <p:cNvSpPr/>
          <p:nvPr/>
        </p:nvSpPr>
        <p:spPr>
          <a:xfrm>
            <a:off x="882958" y="2326495"/>
            <a:ext cx="1441235" cy="399615"/>
          </a:xfrm>
          <a:prstGeom prst="cube">
            <a:avLst>
              <a:gd name="adj" fmla="val 847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순서도: 연결자 89">
            <a:extLst>
              <a:ext uri="{FF2B5EF4-FFF2-40B4-BE49-F238E27FC236}">
                <a16:creationId xmlns:a16="http://schemas.microsoft.com/office/drawing/2014/main" id="{D58D5CFA-EC87-491A-B5CF-41C3AA71F023}"/>
              </a:ext>
            </a:extLst>
          </p:cNvPr>
          <p:cNvSpPr/>
          <p:nvPr/>
        </p:nvSpPr>
        <p:spPr>
          <a:xfrm rot="21428686">
            <a:off x="1389767" y="2366822"/>
            <a:ext cx="312182" cy="23137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50E0EDFC-7DA6-301D-C419-ABE3E27EC059}"/>
              </a:ext>
            </a:extLst>
          </p:cNvPr>
          <p:cNvCxnSpPr>
            <a:cxnSpLocks/>
          </p:cNvCxnSpPr>
          <p:nvPr/>
        </p:nvCxnSpPr>
        <p:spPr>
          <a:xfrm flipV="1">
            <a:off x="1389700" y="2474728"/>
            <a:ext cx="312316" cy="507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>
            <a:extLst>
              <a:ext uri="{FF2B5EF4-FFF2-40B4-BE49-F238E27FC236}">
                <a16:creationId xmlns:a16="http://schemas.microsoft.com/office/drawing/2014/main" id="{00B51CBB-F8B0-4539-98B3-2BFD3399E81F}"/>
              </a:ext>
            </a:extLst>
          </p:cNvPr>
          <p:cNvCxnSpPr>
            <a:cxnSpLocks/>
          </p:cNvCxnSpPr>
          <p:nvPr/>
        </p:nvCxnSpPr>
        <p:spPr>
          <a:xfrm>
            <a:off x="1012392" y="2287903"/>
            <a:ext cx="0" cy="373257"/>
          </a:xfrm>
          <a:prstGeom prst="straightConnector1">
            <a:avLst/>
          </a:prstGeom>
          <a:ln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정육면체 72">
            <a:extLst>
              <a:ext uri="{FF2B5EF4-FFF2-40B4-BE49-F238E27FC236}">
                <a16:creationId xmlns:a16="http://schemas.microsoft.com/office/drawing/2014/main" id="{57B7F0CD-BE1F-46F4-A5AB-BCB2DE617CE3}"/>
              </a:ext>
            </a:extLst>
          </p:cNvPr>
          <p:cNvSpPr/>
          <p:nvPr/>
        </p:nvSpPr>
        <p:spPr>
          <a:xfrm>
            <a:off x="867957" y="1809968"/>
            <a:ext cx="1456236" cy="1371536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8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68" name="그림 67" descr="액세서리이(가) 표시된 사진&#10;&#10;자동 생성된 설명">
            <a:extLst>
              <a:ext uri="{FF2B5EF4-FFF2-40B4-BE49-F238E27FC236}">
                <a16:creationId xmlns:a16="http://schemas.microsoft.com/office/drawing/2014/main" id="{B0C66820-C5C2-49DC-B94F-B29BD7222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3316" y="5060793"/>
            <a:ext cx="1156192" cy="1156192"/>
          </a:xfrm>
          <a:prstGeom prst="rect">
            <a:avLst/>
          </a:prstGeom>
        </p:spPr>
      </p:pic>
      <p:pic>
        <p:nvPicPr>
          <p:cNvPr id="69" name="그림 68" descr="액세서리이(가) 표시된 사진&#10;&#10;자동 생성된 설명">
            <a:extLst>
              <a:ext uri="{FF2B5EF4-FFF2-40B4-BE49-F238E27FC236}">
                <a16:creationId xmlns:a16="http://schemas.microsoft.com/office/drawing/2014/main" id="{80CAD84C-BA04-4866-8DD4-EB12B131B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1042" y="5060794"/>
            <a:ext cx="1156191" cy="115619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22795DAB-31A9-4B75-AF4D-E3507C713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8767" y="5060794"/>
            <a:ext cx="1156192" cy="1156192"/>
          </a:xfrm>
          <a:prstGeom prst="rect">
            <a:avLst/>
          </a:prstGeom>
        </p:spPr>
      </p:pic>
      <p:pic>
        <p:nvPicPr>
          <p:cNvPr id="71" name="그림 70" descr="실내, 검은색, 하얀색이(가) 표시된 사진&#10;&#10;자동 생성된 설명">
            <a:extLst>
              <a:ext uri="{FF2B5EF4-FFF2-40B4-BE49-F238E27FC236}">
                <a16:creationId xmlns:a16="http://schemas.microsoft.com/office/drawing/2014/main" id="{F2488831-326C-4459-AEFB-8740A5A872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4959" y="5060794"/>
            <a:ext cx="1156191" cy="1156191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1D907B5B-B474-4CC9-8F92-90F7E3BB1E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1150" y="5060794"/>
            <a:ext cx="1156191" cy="1156191"/>
          </a:xfrm>
          <a:prstGeom prst="rect">
            <a:avLst/>
          </a:prstGeom>
        </p:spPr>
      </p:pic>
      <p:pic>
        <p:nvPicPr>
          <p:cNvPr id="73" name="그림 72" descr="잔디, 실외이(가) 표시된 사진&#10;&#10;자동 생성된 설명">
            <a:extLst>
              <a:ext uri="{FF2B5EF4-FFF2-40B4-BE49-F238E27FC236}">
                <a16:creationId xmlns:a16="http://schemas.microsoft.com/office/drawing/2014/main" id="{3775C62C-5BB8-4EF8-93B4-A039AA89B0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7341" y="5060793"/>
            <a:ext cx="1156192" cy="115619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D11B726B-5E97-49B9-BF0B-F5C4D526CA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1949" y="3901071"/>
            <a:ext cx="1155600" cy="1155600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39BAE354-2DAA-49E1-A4D0-FE2C614F56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5146" y="3901071"/>
            <a:ext cx="1155600" cy="1155600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83646416-DE9C-473A-8CED-ACE62D94A5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8343" y="3901071"/>
            <a:ext cx="1155600" cy="11556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44E5D304-B5D6-4DD3-9B60-661A91F9E4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1540" y="3901072"/>
            <a:ext cx="1155600" cy="11556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D44D78F3-7DCF-4E33-88B5-873E6AD0E1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4737" y="3901072"/>
            <a:ext cx="1155600" cy="115560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D5295CDF-B37A-4E0E-93C8-E8280AB9A8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7933" y="3901073"/>
            <a:ext cx="1155600" cy="1155600"/>
          </a:xfrm>
          <a:prstGeom prst="rect">
            <a:avLst/>
          </a:prstGeom>
        </p:spPr>
      </p:pic>
      <p:pic>
        <p:nvPicPr>
          <p:cNvPr id="80" name="그림 79" descr="텍스트, 옅은이(가) 표시된 사진&#10;&#10;자동 생성된 설명">
            <a:extLst>
              <a:ext uri="{FF2B5EF4-FFF2-40B4-BE49-F238E27FC236}">
                <a16:creationId xmlns:a16="http://schemas.microsoft.com/office/drawing/2014/main" id="{56BDFCA6-CC13-4300-9087-0686C1D8A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4526" y="2391371"/>
            <a:ext cx="1224000" cy="1224000"/>
          </a:xfrm>
          <a:prstGeom prst="rect">
            <a:avLst/>
          </a:prstGeom>
        </p:spPr>
      </p:pic>
      <p:pic>
        <p:nvPicPr>
          <p:cNvPr id="81" name="그림 80" descr="텍스트, 옅은, 흐림이(가) 표시된 사진&#10;&#10;자동 생성된 설명">
            <a:extLst>
              <a:ext uri="{FF2B5EF4-FFF2-40B4-BE49-F238E27FC236}">
                <a16:creationId xmlns:a16="http://schemas.microsoft.com/office/drawing/2014/main" id="{FA995163-CFFC-4F7A-A8C6-F56BEB2C715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2797" y="2391371"/>
            <a:ext cx="1224000" cy="1224000"/>
          </a:xfrm>
          <a:prstGeom prst="rect">
            <a:avLst/>
          </a:prstGeom>
        </p:spPr>
      </p:pic>
      <p:pic>
        <p:nvPicPr>
          <p:cNvPr id="82" name="그림 81" descr="텍스트, 흐림, 옅은이(가) 표시된 사진&#10;&#10;자동 생성된 설명">
            <a:extLst>
              <a:ext uri="{FF2B5EF4-FFF2-40B4-BE49-F238E27FC236}">
                <a16:creationId xmlns:a16="http://schemas.microsoft.com/office/drawing/2014/main" id="{E868FDDA-868F-45BD-9CA3-96B95573DD3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1068" y="2391371"/>
            <a:ext cx="1224000" cy="1224000"/>
          </a:xfrm>
          <a:prstGeom prst="rect">
            <a:avLst/>
          </a:prstGeom>
        </p:spPr>
      </p:pic>
      <p:pic>
        <p:nvPicPr>
          <p:cNvPr id="83" name="그림 82" descr="텍스트, 옅은이(가) 표시된 사진&#10;&#10;자동 생성된 설명">
            <a:extLst>
              <a:ext uri="{FF2B5EF4-FFF2-40B4-BE49-F238E27FC236}">
                <a16:creationId xmlns:a16="http://schemas.microsoft.com/office/drawing/2014/main" id="{D1FA0B77-3C1B-49B0-BFC1-2A193B0DC35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9339" y="2391371"/>
            <a:ext cx="1224000" cy="12240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045024D1-5181-42D4-AE95-815E75C886F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610" y="2391371"/>
            <a:ext cx="1224000" cy="1224000"/>
          </a:xfrm>
          <a:prstGeom prst="rect">
            <a:avLst/>
          </a:prstGeom>
        </p:spPr>
      </p:pic>
      <p:pic>
        <p:nvPicPr>
          <p:cNvPr id="85" name="그림 84" descr="장치, 부채, 옅은이(가) 표시된 사진&#10;&#10;자동 생성된 설명">
            <a:extLst>
              <a:ext uri="{FF2B5EF4-FFF2-40B4-BE49-F238E27FC236}">
                <a16:creationId xmlns:a16="http://schemas.microsoft.com/office/drawing/2014/main" id="{29501644-1D06-4860-A198-9AA14151B65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5880" y="2391371"/>
            <a:ext cx="1224000" cy="1224000"/>
          </a:xfrm>
          <a:prstGeom prst="rect">
            <a:avLst/>
          </a:prstGeom>
        </p:spPr>
      </p:pic>
      <p:pic>
        <p:nvPicPr>
          <p:cNvPr id="88" name="그림 87" descr="식탁용기구, 접시, 자기이(가) 표시된 사진&#10;&#10;자동 생성된 설명">
            <a:extLst>
              <a:ext uri="{FF2B5EF4-FFF2-40B4-BE49-F238E27FC236}">
                <a16:creationId xmlns:a16="http://schemas.microsoft.com/office/drawing/2014/main" id="{592525CB-C546-4FC7-BBF7-3362ED30F55D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9248" y="1241129"/>
            <a:ext cx="1224000" cy="1224000"/>
          </a:xfrm>
          <a:prstGeom prst="rect">
            <a:avLst/>
          </a:prstGeom>
        </p:spPr>
      </p:pic>
      <p:pic>
        <p:nvPicPr>
          <p:cNvPr id="89" name="그림 88" descr="식탁용기구, 접시, 자기이(가) 표시된 사진&#10;&#10;자동 생성된 설명">
            <a:extLst>
              <a:ext uri="{FF2B5EF4-FFF2-40B4-BE49-F238E27FC236}">
                <a16:creationId xmlns:a16="http://schemas.microsoft.com/office/drawing/2014/main" id="{019566E3-36FA-410A-BF7C-CCE4B1A8EB75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6594" y="1241129"/>
            <a:ext cx="1224000" cy="1224000"/>
          </a:xfrm>
          <a:prstGeom prst="rect">
            <a:avLst/>
          </a:prstGeom>
        </p:spPr>
      </p:pic>
      <p:pic>
        <p:nvPicPr>
          <p:cNvPr id="90" name="그림 89" descr="식탁용기구, 접시, 자기이(가) 표시된 사진&#10;&#10;자동 생성된 설명">
            <a:extLst>
              <a:ext uri="{FF2B5EF4-FFF2-40B4-BE49-F238E27FC236}">
                <a16:creationId xmlns:a16="http://schemas.microsoft.com/office/drawing/2014/main" id="{47276702-DC11-4DAE-8659-D5973F2062F7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3940" y="1241129"/>
            <a:ext cx="1224000" cy="1224000"/>
          </a:xfrm>
          <a:prstGeom prst="rect">
            <a:avLst/>
          </a:prstGeom>
        </p:spPr>
      </p:pic>
      <p:pic>
        <p:nvPicPr>
          <p:cNvPr id="91" name="그림 90" descr="텍스트, 식탁용기구, 접시, 자기이(가) 표시된 사진&#10;&#10;자동 생성된 설명">
            <a:extLst>
              <a:ext uri="{FF2B5EF4-FFF2-40B4-BE49-F238E27FC236}">
                <a16:creationId xmlns:a16="http://schemas.microsoft.com/office/drawing/2014/main" id="{664918B9-19F7-40A9-9566-AE9E997DF14D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1286" y="1241129"/>
            <a:ext cx="1224000" cy="1224000"/>
          </a:xfrm>
          <a:prstGeom prst="rect">
            <a:avLst/>
          </a:prstGeom>
        </p:spPr>
      </p:pic>
      <p:pic>
        <p:nvPicPr>
          <p:cNvPr id="92" name="그림 91" descr="텍스트, 기어이(가) 표시된 사진&#10;&#10;자동 생성된 설명">
            <a:extLst>
              <a:ext uri="{FF2B5EF4-FFF2-40B4-BE49-F238E27FC236}">
                <a16:creationId xmlns:a16="http://schemas.microsoft.com/office/drawing/2014/main" id="{742110AD-DF86-4805-A3D3-3F0146AB5375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8632" y="1241129"/>
            <a:ext cx="1224000" cy="1224000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68369DA5-DBC2-4508-9AB4-BC7CFD1BAE08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5980" y="1241129"/>
            <a:ext cx="1224000" cy="1224000"/>
          </a:xfrm>
          <a:prstGeom prst="rect">
            <a:avLst/>
          </a:prstGeom>
        </p:spPr>
      </p:pic>
      <p:sp>
        <p:nvSpPr>
          <p:cNvPr id="94" name="원통형 93">
            <a:extLst>
              <a:ext uri="{FF2B5EF4-FFF2-40B4-BE49-F238E27FC236}">
                <a16:creationId xmlns:a16="http://schemas.microsoft.com/office/drawing/2014/main" id="{0F4476B3-B7FF-436E-B3C9-C414FEE081FF}"/>
              </a:ext>
            </a:extLst>
          </p:cNvPr>
          <p:cNvSpPr/>
          <p:nvPr/>
        </p:nvSpPr>
        <p:spPr>
          <a:xfrm>
            <a:off x="348305" y="3173464"/>
            <a:ext cx="1082040" cy="1104842"/>
          </a:xfrm>
          <a:prstGeom prst="ca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95" name="원통형 94">
            <a:extLst>
              <a:ext uri="{FF2B5EF4-FFF2-40B4-BE49-F238E27FC236}">
                <a16:creationId xmlns:a16="http://schemas.microsoft.com/office/drawing/2014/main" id="{D0BE3A6A-8444-4BF0-BC2C-B1BC99A59A97}"/>
              </a:ext>
            </a:extLst>
          </p:cNvPr>
          <p:cNvSpPr/>
          <p:nvPr/>
        </p:nvSpPr>
        <p:spPr>
          <a:xfrm>
            <a:off x="638303" y="3602774"/>
            <a:ext cx="502043" cy="24622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id="{F78E67F9-77CF-45FD-A7FC-11011BCB14EE}"/>
              </a:ext>
            </a:extLst>
          </p:cNvPr>
          <p:cNvCxnSpPr/>
          <p:nvPr/>
        </p:nvCxnSpPr>
        <p:spPr>
          <a:xfrm>
            <a:off x="1534173" y="3236393"/>
            <a:ext cx="0" cy="9676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97FF4C5-761C-4AF8-8BDE-EA7E5D37E567}"/>
                  </a:ext>
                </a:extLst>
              </p:cNvPr>
              <p:cNvSpPr txBox="1"/>
              <p:nvPr/>
            </p:nvSpPr>
            <p:spPr>
              <a:xfrm rot="5400000">
                <a:off x="1404758" y="3622423"/>
                <a:ext cx="4696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97FF4C5-761C-4AF8-8BDE-EA7E5D37E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04758" y="3622423"/>
                <a:ext cx="469680" cy="184666"/>
              </a:xfrm>
              <a:prstGeom prst="rect">
                <a:avLst/>
              </a:prstGeom>
              <a:blipFill>
                <a:blip r:embed="rId27"/>
                <a:stretch>
                  <a:fillRect l="-6667" t="-6494" b="-38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5586DC1D-0992-4F55-98AF-7937AB09CF2C}"/>
              </a:ext>
            </a:extLst>
          </p:cNvPr>
          <p:cNvCxnSpPr>
            <a:cxnSpLocks/>
          </p:cNvCxnSpPr>
          <p:nvPr/>
        </p:nvCxnSpPr>
        <p:spPr>
          <a:xfrm>
            <a:off x="557722" y="3608829"/>
            <a:ext cx="0" cy="246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5432C0-3F53-44B5-9271-E29F19444457}"/>
                  </a:ext>
                </a:extLst>
              </p:cNvPr>
              <p:cNvSpPr txBox="1"/>
              <p:nvPr/>
            </p:nvSpPr>
            <p:spPr>
              <a:xfrm>
                <a:off x="333237" y="3420331"/>
                <a:ext cx="3847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5432C0-3F53-44B5-9271-E29F19444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37" y="3420331"/>
                <a:ext cx="384721" cy="184666"/>
              </a:xfrm>
              <a:prstGeom prst="rect">
                <a:avLst/>
              </a:prstGeom>
              <a:blipFill>
                <a:blip r:embed="rId28"/>
                <a:stretch>
                  <a:fillRect l="-7937" r="-4762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167B4E33-C1BC-43E8-8417-AE80907427D8}"/>
              </a:ext>
            </a:extLst>
          </p:cNvPr>
          <p:cNvCxnSpPr>
            <a:cxnSpLocks/>
          </p:cNvCxnSpPr>
          <p:nvPr/>
        </p:nvCxnSpPr>
        <p:spPr>
          <a:xfrm>
            <a:off x="638303" y="3917576"/>
            <a:ext cx="50204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2FA8B7C-FC03-4E89-82D4-FA788553CBF6}"/>
                  </a:ext>
                </a:extLst>
              </p:cNvPr>
              <p:cNvSpPr txBox="1"/>
              <p:nvPr/>
            </p:nvSpPr>
            <p:spPr>
              <a:xfrm>
                <a:off x="677761" y="3917296"/>
                <a:ext cx="4696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2FA8B7C-FC03-4E89-82D4-FA788553C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1" y="3917296"/>
                <a:ext cx="469680" cy="184666"/>
              </a:xfrm>
              <a:prstGeom prst="rect">
                <a:avLst/>
              </a:prstGeom>
              <a:blipFill>
                <a:blip r:embed="rId29"/>
                <a:stretch>
                  <a:fillRect l="-6494" r="-7792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98A8700D-AAD7-4D60-A93D-EFC270153BB6}"/>
              </a:ext>
            </a:extLst>
          </p:cNvPr>
          <p:cNvCxnSpPr>
            <a:cxnSpLocks/>
          </p:cNvCxnSpPr>
          <p:nvPr/>
        </p:nvCxnSpPr>
        <p:spPr>
          <a:xfrm>
            <a:off x="325445" y="3149648"/>
            <a:ext cx="113003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75C3468-228F-4343-8DEA-B100924026FA}"/>
                  </a:ext>
                </a:extLst>
              </p:cNvPr>
              <p:cNvSpPr txBox="1"/>
              <p:nvPr/>
            </p:nvSpPr>
            <p:spPr>
              <a:xfrm>
                <a:off x="677760" y="2964982"/>
                <a:ext cx="4696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75C3468-228F-4343-8DEA-B1009240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0" y="2964982"/>
                <a:ext cx="469680" cy="184666"/>
              </a:xfrm>
              <a:prstGeom prst="rect">
                <a:avLst/>
              </a:prstGeom>
              <a:blipFill>
                <a:blip r:embed="rId30"/>
                <a:stretch>
                  <a:fillRect l="-6494" r="-5195" b="-3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46608DA-1961-43E3-A8F9-5BE5A23C3FA5}"/>
                  </a:ext>
                </a:extLst>
              </p:cNvPr>
              <p:cNvSpPr txBox="1"/>
              <p:nvPr/>
            </p:nvSpPr>
            <p:spPr>
              <a:xfrm>
                <a:off x="2588268" y="3893035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46608DA-1961-43E3-A8F9-5BE5A23C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68" y="3893035"/>
                <a:ext cx="768048" cy="28116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32E9CAA-D934-41F9-A77C-E1B3A52AF816}"/>
                  </a:ext>
                </a:extLst>
              </p:cNvPr>
              <p:cNvSpPr txBox="1"/>
              <p:nvPr/>
            </p:nvSpPr>
            <p:spPr>
              <a:xfrm>
                <a:off x="3769595" y="3893036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32E9CAA-D934-41F9-A77C-E1B3A52A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95" y="3893036"/>
                <a:ext cx="768048" cy="28116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0988652-9A4E-490C-993B-E6A309A989AC}"/>
                  </a:ext>
                </a:extLst>
              </p:cNvPr>
              <p:cNvSpPr txBox="1"/>
              <p:nvPr/>
            </p:nvSpPr>
            <p:spPr>
              <a:xfrm>
                <a:off x="4892776" y="3895153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0988652-9A4E-490C-993B-E6A309A98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76" y="3895153"/>
                <a:ext cx="768048" cy="28116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640D655-46C6-49F4-9342-0127EE209E8C}"/>
                  </a:ext>
                </a:extLst>
              </p:cNvPr>
              <p:cNvSpPr txBox="1"/>
              <p:nvPr/>
            </p:nvSpPr>
            <p:spPr>
              <a:xfrm>
                <a:off x="5983836" y="3895153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640D655-46C6-49F4-9342-0127EE20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36" y="3895153"/>
                <a:ext cx="768048" cy="28116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7D54249-148B-42A4-91D0-CD4C12BC6A95}"/>
                  </a:ext>
                </a:extLst>
              </p:cNvPr>
              <p:cNvSpPr txBox="1"/>
              <p:nvPr/>
            </p:nvSpPr>
            <p:spPr>
              <a:xfrm>
                <a:off x="7174620" y="3895155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7D54249-148B-42A4-91D0-CD4C12BC6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20" y="3895155"/>
                <a:ext cx="768048" cy="28116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251D286-4102-4103-AA2B-08904A1F11B4}"/>
                  </a:ext>
                </a:extLst>
              </p:cNvPr>
              <p:cNvSpPr txBox="1"/>
              <p:nvPr/>
            </p:nvSpPr>
            <p:spPr>
              <a:xfrm>
                <a:off x="8315838" y="3895154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251D286-4102-4103-AA2B-08904A1F1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38" y="3895154"/>
                <a:ext cx="768048" cy="28116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62B496E-555D-4EE6-B61D-176000D363D2}"/>
                  </a:ext>
                </a:extLst>
              </p:cNvPr>
              <p:cNvSpPr txBox="1"/>
              <p:nvPr/>
            </p:nvSpPr>
            <p:spPr>
              <a:xfrm>
                <a:off x="2588268" y="1259147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62B496E-555D-4EE6-B61D-176000D36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68" y="1259147"/>
                <a:ext cx="768048" cy="28116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1AF5DAF-AAE5-4D39-8885-80D882F0AD46}"/>
                  </a:ext>
                </a:extLst>
              </p:cNvPr>
              <p:cNvSpPr txBox="1"/>
              <p:nvPr/>
            </p:nvSpPr>
            <p:spPr>
              <a:xfrm>
                <a:off x="3769595" y="1259148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1AF5DAF-AAE5-4D39-8885-80D882F0A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95" y="1259148"/>
                <a:ext cx="768048" cy="28116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7FE25E8-3EF7-4327-836D-22F9EEDAD2AB}"/>
                  </a:ext>
                </a:extLst>
              </p:cNvPr>
              <p:cNvSpPr txBox="1"/>
              <p:nvPr/>
            </p:nvSpPr>
            <p:spPr>
              <a:xfrm>
                <a:off x="4892776" y="1261265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7FE25E8-3EF7-4327-836D-22F9EEDAD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76" y="1261265"/>
                <a:ext cx="768048" cy="28116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5A139CC-1C01-4D06-A7AC-40939AFEEB9E}"/>
                  </a:ext>
                </a:extLst>
              </p:cNvPr>
              <p:cNvSpPr txBox="1"/>
              <p:nvPr/>
            </p:nvSpPr>
            <p:spPr>
              <a:xfrm>
                <a:off x="5983836" y="1261265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5A139CC-1C01-4D06-A7AC-40939AFE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36" y="1261265"/>
                <a:ext cx="768048" cy="28116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09CC463-8225-4EF3-A586-9498A999AFC5}"/>
                  </a:ext>
                </a:extLst>
              </p:cNvPr>
              <p:cNvSpPr txBox="1"/>
              <p:nvPr/>
            </p:nvSpPr>
            <p:spPr>
              <a:xfrm>
                <a:off x="7174620" y="1261267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09CC463-8225-4EF3-A586-9498A999A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20" y="1261267"/>
                <a:ext cx="768048" cy="28116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8DBFE9E-7576-4B10-8F71-BF7A90756068}"/>
                  </a:ext>
                </a:extLst>
              </p:cNvPr>
              <p:cNvSpPr txBox="1"/>
              <p:nvPr/>
            </p:nvSpPr>
            <p:spPr>
              <a:xfrm>
                <a:off x="8315838" y="1261266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8DBFE9E-7576-4B10-8F71-BF7A90756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38" y="1261266"/>
                <a:ext cx="768048" cy="28116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D58E8BDE-5345-4808-B2C4-468C1360C93B}"/>
              </a:ext>
            </a:extLst>
          </p:cNvPr>
          <p:cNvSpPr txBox="1"/>
          <p:nvPr/>
        </p:nvSpPr>
        <p:spPr>
          <a:xfrm>
            <a:off x="4908990" y="3621864"/>
            <a:ext cx="1153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Calibri" panose="020F0502020204030204" pitchFamily="34" charset="0"/>
              </a:rPr>
              <a:t>Experiment</a:t>
            </a:r>
            <a:endParaRPr lang="ko-KR" altLang="en-US" sz="1600" dirty="0"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EC77E39-BA2B-42C4-9FEE-466BF5FC33FA}"/>
              </a:ext>
            </a:extLst>
          </p:cNvPr>
          <p:cNvSpPr txBox="1"/>
          <p:nvPr/>
        </p:nvSpPr>
        <p:spPr>
          <a:xfrm>
            <a:off x="4892806" y="1009580"/>
            <a:ext cx="130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Calibri" panose="020F0502020204030204" pitchFamily="34" charset="0"/>
              </a:rPr>
              <a:t>Simulation</a:t>
            </a:r>
            <a:endParaRPr lang="ko-KR" altLang="en-US" sz="1600" dirty="0">
              <a:cs typeface="Calibri" panose="020F0502020204030204" pitchFamily="34" charset="0"/>
            </a:endParaRP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4E203D9D-D55F-4560-8296-85EF3CD68A8F}"/>
              </a:ext>
            </a:extLst>
          </p:cNvPr>
          <p:cNvCxnSpPr>
            <a:cxnSpLocks/>
          </p:cNvCxnSpPr>
          <p:nvPr/>
        </p:nvCxnSpPr>
        <p:spPr>
          <a:xfrm flipV="1">
            <a:off x="2019710" y="2096492"/>
            <a:ext cx="0" cy="25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87F84727-FDE1-425B-AEF1-E72DFBD05E52}"/>
              </a:ext>
            </a:extLst>
          </p:cNvPr>
          <p:cNvCxnSpPr>
            <a:cxnSpLocks/>
          </p:cNvCxnSpPr>
          <p:nvPr/>
        </p:nvCxnSpPr>
        <p:spPr>
          <a:xfrm>
            <a:off x="2019710" y="2340847"/>
            <a:ext cx="26035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13AE065-20BC-4934-A837-50E6928776C4}"/>
                  </a:ext>
                </a:extLst>
              </p:cNvPr>
              <p:cNvSpPr txBox="1"/>
              <p:nvPr/>
            </p:nvSpPr>
            <p:spPr>
              <a:xfrm>
                <a:off x="1969021" y="1926228"/>
                <a:ext cx="2766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13AE065-20BC-4934-A837-50E692877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21" y="1926228"/>
                <a:ext cx="276622" cy="27699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08FA9E-F92E-4D47-9D49-E62A6969C22C}"/>
                  </a:ext>
                </a:extLst>
              </p:cNvPr>
              <p:cNvSpPr txBox="1"/>
              <p:nvPr/>
            </p:nvSpPr>
            <p:spPr>
              <a:xfrm>
                <a:off x="2154934" y="2123315"/>
                <a:ext cx="2766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08FA9E-F92E-4D47-9D49-E62A6969C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934" y="2123315"/>
                <a:ext cx="276622" cy="27699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4BDD139-C7BA-435E-9821-F57AD7E6C75B}"/>
              </a:ext>
            </a:extLst>
          </p:cNvPr>
          <p:cNvSpPr txBox="1"/>
          <p:nvPr/>
        </p:nvSpPr>
        <p:spPr>
          <a:xfrm>
            <a:off x="1910057" y="2378229"/>
            <a:ext cx="952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cs typeface="Calibri" panose="020F0502020204030204" pitchFamily="34" charset="0"/>
              </a:rPr>
              <a:t>Out-plane</a:t>
            </a:r>
            <a:endParaRPr lang="ko-KR" altLang="en-US" sz="135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BF5808-2D24-4C46-A97C-9AF2FFC95078}"/>
              </a:ext>
            </a:extLst>
          </p:cNvPr>
          <p:cNvSpPr txBox="1"/>
          <p:nvPr/>
        </p:nvSpPr>
        <p:spPr>
          <a:xfrm>
            <a:off x="1922761" y="1206734"/>
            <a:ext cx="768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cs typeface="Calibri" panose="020F0502020204030204" pitchFamily="34" charset="0"/>
              </a:rPr>
              <a:t>In-plane</a:t>
            </a:r>
            <a:endParaRPr lang="ko-KR" altLang="en-US" sz="135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A06F68B5-BE81-430E-BFCD-BD181930A5EC}"/>
              </a:ext>
            </a:extLst>
          </p:cNvPr>
          <p:cNvCxnSpPr>
            <a:cxnSpLocks/>
          </p:cNvCxnSpPr>
          <p:nvPr/>
        </p:nvCxnSpPr>
        <p:spPr>
          <a:xfrm flipV="1">
            <a:off x="2020218" y="4738000"/>
            <a:ext cx="0" cy="25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4A929237-E446-469E-8233-D3FC1AF3DCF4}"/>
              </a:ext>
            </a:extLst>
          </p:cNvPr>
          <p:cNvCxnSpPr>
            <a:cxnSpLocks/>
          </p:cNvCxnSpPr>
          <p:nvPr/>
        </p:nvCxnSpPr>
        <p:spPr>
          <a:xfrm>
            <a:off x="2020218" y="4995551"/>
            <a:ext cx="26035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0B0748-4056-442C-9CE3-87BEA2442C66}"/>
                  </a:ext>
                </a:extLst>
              </p:cNvPr>
              <p:cNvSpPr txBox="1"/>
              <p:nvPr/>
            </p:nvSpPr>
            <p:spPr>
              <a:xfrm>
                <a:off x="1969529" y="4567736"/>
                <a:ext cx="2766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0B0748-4056-442C-9CE3-87BEA2442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529" y="4567736"/>
                <a:ext cx="276622" cy="27699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06BFA2-991C-438D-B698-62ACD66D1F60}"/>
                  </a:ext>
                </a:extLst>
              </p:cNvPr>
              <p:cNvSpPr txBox="1"/>
              <p:nvPr/>
            </p:nvSpPr>
            <p:spPr>
              <a:xfrm>
                <a:off x="2155442" y="4764823"/>
                <a:ext cx="2766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06BFA2-991C-438D-B698-62ACD66D1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42" y="4764823"/>
                <a:ext cx="276622" cy="27699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742CA1D-FEBB-4C3A-B7D8-CFFFB7009766}"/>
              </a:ext>
            </a:extLst>
          </p:cNvPr>
          <p:cNvSpPr txBox="1"/>
          <p:nvPr/>
        </p:nvSpPr>
        <p:spPr>
          <a:xfrm>
            <a:off x="1923269" y="3848242"/>
            <a:ext cx="768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cs typeface="Calibri" panose="020F0502020204030204" pitchFamily="34" charset="0"/>
              </a:rPr>
              <a:t>In-plane</a:t>
            </a:r>
            <a:endParaRPr lang="ko-KR" altLang="en-US" sz="135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979EA3F-0D60-40AC-A230-B6D2036D3310}"/>
              </a:ext>
            </a:extLst>
          </p:cNvPr>
          <p:cNvSpPr txBox="1"/>
          <p:nvPr/>
        </p:nvSpPr>
        <p:spPr>
          <a:xfrm>
            <a:off x="1910057" y="5015774"/>
            <a:ext cx="952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cs typeface="Calibri" panose="020F0502020204030204" pitchFamily="34" charset="0"/>
              </a:rPr>
              <a:t>Out-plane</a:t>
            </a:r>
            <a:endParaRPr lang="ko-KR" altLang="en-US" sz="135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AA5F73-2941-E485-EE80-CE9261FD4184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Out of plane artifact</a:t>
            </a:r>
          </a:p>
        </p:txBody>
      </p:sp>
      <p:graphicFrame>
        <p:nvGraphicFramePr>
          <p:cNvPr id="66" name="표 65">
            <a:extLst>
              <a:ext uri="{FF2B5EF4-FFF2-40B4-BE49-F238E27FC236}">
                <a16:creationId xmlns:a16="http://schemas.microsoft.com/office/drawing/2014/main" id="{6974BB2B-D223-C334-F05B-AA766FB93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45585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9112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7D6BB482-D323-4900-8451-6F5036B6F4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1" y="3684190"/>
            <a:ext cx="3146337" cy="262349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CB5298F-CF58-444D-9D10-E3368A24FA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1" y="1053698"/>
            <a:ext cx="3146338" cy="26234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73077A0-AEDB-4035-91CD-75EADEC7B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759" y="1054469"/>
            <a:ext cx="3146339" cy="262194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349CD55-3370-42F4-B26F-ABFE55117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759" y="3684962"/>
            <a:ext cx="3146337" cy="26219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ADF53D-65C7-4120-8BBA-BE35FFA2BD10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ASF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0B491B-0B1F-44E5-9EC0-0F346149F258}"/>
              </a:ext>
            </a:extLst>
          </p:cNvPr>
          <p:cNvSpPr txBox="1"/>
          <p:nvPr/>
        </p:nvSpPr>
        <p:spPr>
          <a:xfrm>
            <a:off x="3268636" y="983001"/>
            <a:ext cx="130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Calibri" panose="020F0502020204030204" pitchFamily="34" charset="0"/>
              </a:rPr>
              <a:t>Simulation</a:t>
            </a:r>
            <a:endParaRPr lang="ko-KR" altLang="en-US" sz="1600" dirty="0"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144448-CCD5-4597-AEE6-6BAF4B17820B}"/>
              </a:ext>
            </a:extLst>
          </p:cNvPr>
          <p:cNvSpPr txBox="1"/>
          <p:nvPr/>
        </p:nvSpPr>
        <p:spPr>
          <a:xfrm>
            <a:off x="3268636" y="3578609"/>
            <a:ext cx="130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Calibri" panose="020F0502020204030204" pitchFamily="34" charset="0"/>
              </a:rPr>
              <a:t>Experiment</a:t>
            </a:r>
            <a:endParaRPr lang="ko-KR" altLang="en-US" sz="160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2FB3DD-5F9A-4922-84FB-02B05E6512B6}"/>
                  </a:ext>
                </a:extLst>
              </p:cNvPr>
              <p:cNvSpPr txBox="1"/>
              <p:nvPr/>
            </p:nvSpPr>
            <p:spPr>
              <a:xfrm>
                <a:off x="6406664" y="1210193"/>
                <a:ext cx="2436743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Fitting function:</a:t>
                </a:r>
                <a:r>
                  <a:rPr lang="en-US" altLang="ko-KR" sz="1200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cot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scan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altLang="ko-KR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2FB3DD-5F9A-4922-84FB-02B05E651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664" y="1210193"/>
                <a:ext cx="2436743" cy="691984"/>
              </a:xfrm>
              <a:prstGeom prst="rect">
                <a:avLst/>
              </a:prstGeom>
              <a:blipFill>
                <a:blip r:embed="rId7"/>
                <a:stretch>
                  <a:fillRect l="-250" t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그림 40">
            <a:extLst>
              <a:ext uri="{FF2B5EF4-FFF2-40B4-BE49-F238E27FC236}">
                <a16:creationId xmlns:a16="http://schemas.microsoft.com/office/drawing/2014/main" id="{0E8F2852-1DDD-495A-920E-CD7C311F4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663" y="1066389"/>
            <a:ext cx="3146337" cy="2621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C22B44-C339-6203-F503-954DB1D852B1}"/>
                  </a:ext>
                </a:extLst>
              </p:cNvPr>
              <p:cNvSpPr txBox="1"/>
              <p:nvPr/>
            </p:nvSpPr>
            <p:spPr>
              <a:xfrm>
                <a:off x="5175250" y="1382595"/>
                <a:ext cx="679450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C22B44-C339-6203-F503-954DB1D85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50" y="1382595"/>
                <a:ext cx="679450" cy="2811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CFDAF6-BD51-CD46-302A-5E11E19C2720}"/>
                  </a:ext>
                </a:extLst>
              </p:cNvPr>
              <p:cNvSpPr txBox="1"/>
              <p:nvPr/>
            </p:nvSpPr>
            <p:spPr>
              <a:xfrm>
                <a:off x="5159314" y="1761593"/>
                <a:ext cx="679450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CFDAF6-BD51-CD46-302A-5E11E19C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14" y="1761593"/>
                <a:ext cx="679450" cy="2811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BA69FA-8FD0-FBC1-586A-89A8ACA03255}"/>
                  </a:ext>
                </a:extLst>
              </p:cNvPr>
              <p:cNvSpPr txBox="1"/>
              <p:nvPr/>
            </p:nvSpPr>
            <p:spPr>
              <a:xfrm>
                <a:off x="4835525" y="2053505"/>
                <a:ext cx="679450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BA69FA-8FD0-FBC1-586A-89A8ACA0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25" y="2053505"/>
                <a:ext cx="679450" cy="2811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46E3A2-345F-45EE-466B-D431FB555D1E}"/>
                  </a:ext>
                </a:extLst>
              </p:cNvPr>
              <p:cNvSpPr txBox="1"/>
              <p:nvPr/>
            </p:nvSpPr>
            <p:spPr>
              <a:xfrm>
                <a:off x="4787839" y="2616502"/>
                <a:ext cx="679450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2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46E3A2-345F-45EE-466B-D431FB555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39" y="2616502"/>
                <a:ext cx="679450" cy="2811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E93EEB-D1C0-497C-54FC-D227563AAF44}"/>
                  </a:ext>
                </a:extLst>
              </p:cNvPr>
              <p:cNvSpPr txBox="1"/>
              <p:nvPr/>
            </p:nvSpPr>
            <p:spPr>
              <a:xfrm>
                <a:off x="3945892" y="2482161"/>
                <a:ext cx="679450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E93EEB-D1C0-497C-54FC-D227563AA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92" y="2482161"/>
                <a:ext cx="679450" cy="2811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0897C7-818B-7454-118E-542892F986EE}"/>
                  </a:ext>
                </a:extLst>
              </p:cNvPr>
              <p:cNvSpPr txBox="1"/>
              <p:nvPr/>
            </p:nvSpPr>
            <p:spPr>
              <a:xfrm>
                <a:off x="3245858" y="1845678"/>
                <a:ext cx="679450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0897C7-818B-7454-118E-542892F98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858" y="1845678"/>
                <a:ext cx="679450" cy="2811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99CA7F6-F21A-BB70-8A97-48AD39DF1657}"/>
              </a:ext>
            </a:extLst>
          </p:cNvPr>
          <p:cNvCxnSpPr/>
          <p:nvPr/>
        </p:nvCxnSpPr>
        <p:spPr>
          <a:xfrm>
            <a:off x="3403600" y="2314992"/>
            <a:ext cx="24351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6899BED2-CA0F-5F9D-310C-0725D39AD494}"/>
              </a:ext>
            </a:extLst>
          </p:cNvPr>
          <p:cNvCxnSpPr>
            <a:cxnSpLocks/>
          </p:cNvCxnSpPr>
          <p:nvPr/>
        </p:nvCxnSpPr>
        <p:spPr>
          <a:xfrm>
            <a:off x="5886450" y="2334672"/>
            <a:ext cx="197995" cy="307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44009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784BA80-AEF5-4E35-8231-33933796F853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CNR and noise performance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4EBFAA-B24D-3FA3-8B66-9EF232D98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386" y="2255141"/>
            <a:ext cx="3634506" cy="30287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AD24-0850-9EF1-9BDE-8A49273E4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255141"/>
            <a:ext cx="3634506" cy="3028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44F283-4DA0-1AB1-F405-6C7E31389661}"/>
                  </a:ext>
                </a:extLst>
              </p:cNvPr>
              <p:cNvSpPr txBox="1"/>
              <p:nvPr/>
            </p:nvSpPr>
            <p:spPr>
              <a:xfrm>
                <a:off x="288546" y="1192544"/>
                <a:ext cx="3407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As a function of scan range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scan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44F283-4DA0-1AB1-F405-6C7E31389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6" y="1192544"/>
                <a:ext cx="3407154" cy="369332"/>
              </a:xfrm>
              <a:prstGeom prst="rect">
                <a:avLst/>
              </a:prstGeom>
              <a:blipFill>
                <a:blip r:embed="rId5"/>
                <a:stretch>
                  <a:fillRect l="-1431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90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82B695CD-C627-32BA-159F-85FFF348D118}"/>
              </a:ext>
            </a:extLst>
          </p:cNvPr>
          <p:cNvGrpSpPr/>
          <p:nvPr/>
        </p:nvGrpSpPr>
        <p:grpSpPr>
          <a:xfrm>
            <a:off x="369319" y="1431411"/>
            <a:ext cx="2946215" cy="2455179"/>
            <a:chOff x="369319" y="1431411"/>
            <a:chExt cx="2946215" cy="2455179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BDBB6B3-8867-B83A-DC2A-7C7FEC174BE5}"/>
                </a:ext>
              </a:extLst>
            </p:cNvPr>
            <p:cNvGrpSpPr/>
            <p:nvPr/>
          </p:nvGrpSpPr>
          <p:grpSpPr>
            <a:xfrm>
              <a:off x="369319" y="1431411"/>
              <a:ext cx="2946215" cy="2455179"/>
              <a:chOff x="6337754" y="3695997"/>
              <a:chExt cx="2946215" cy="2455179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1D26614A-7571-4ABC-913C-1BA56451E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37754" y="3695997"/>
                <a:ext cx="2946215" cy="2455179"/>
              </a:xfrm>
              <a:prstGeom prst="rect">
                <a:avLst/>
              </a:prstGeom>
            </p:spPr>
          </p:pic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27056C53-F6B8-63F9-2795-4D495DD82F19}"/>
                  </a:ext>
                </a:extLst>
              </p:cNvPr>
              <p:cNvSpPr/>
              <p:nvPr/>
            </p:nvSpPr>
            <p:spPr>
              <a:xfrm>
                <a:off x="7932401" y="5143500"/>
                <a:ext cx="1028700" cy="603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C8E27043-DF11-A298-D1E0-4C7AA1143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789" y="1671007"/>
              <a:ext cx="1023837" cy="508739"/>
            </a:xfrm>
            <a:prstGeom prst="rect">
              <a:avLst/>
            </a:prstGeom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310C53A3-7B96-48A6-9D61-523AEAC190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0677" y="1412899"/>
            <a:ext cx="2946215" cy="245517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0214CE0-1A82-4CC2-9CAE-F27487801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955" y="1412899"/>
            <a:ext cx="2946215" cy="245517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0011BE6-44E2-45EF-A025-0A61813369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319" y="3869522"/>
            <a:ext cx="2946215" cy="245517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129DDAE-B1ED-45AB-9DE8-D4521B501F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804" y="3869522"/>
            <a:ext cx="2946215" cy="2455179"/>
          </a:xfrm>
          <a:prstGeom prst="rect">
            <a:avLst/>
          </a:prstGeom>
        </p:spPr>
      </p:pic>
      <p:sp>
        <p:nvSpPr>
          <p:cNvPr id="27" name="모서리가 둥근 직사각형 2">
            <a:extLst>
              <a:ext uri="{FF2B5EF4-FFF2-40B4-BE49-F238E27FC236}">
                <a16:creationId xmlns:a16="http://schemas.microsoft.com/office/drawing/2014/main" id="{EA9F318A-10DC-E852-ED62-13F62CC7E060}"/>
              </a:ext>
            </a:extLst>
          </p:cNvPr>
          <p:cNvSpPr/>
          <p:nvPr/>
        </p:nvSpPr>
        <p:spPr>
          <a:xfrm>
            <a:off x="840140" y="4041649"/>
            <a:ext cx="1122556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">
            <a:extLst>
              <a:ext uri="{FF2B5EF4-FFF2-40B4-BE49-F238E27FC236}">
                <a16:creationId xmlns:a16="http://schemas.microsoft.com/office/drawing/2014/main" id="{8E83D782-FA78-F993-B544-AE86B28E6684}"/>
              </a:ext>
            </a:extLst>
          </p:cNvPr>
          <p:cNvSpPr/>
          <p:nvPr/>
        </p:nvSpPr>
        <p:spPr>
          <a:xfrm>
            <a:off x="819230" y="1611413"/>
            <a:ext cx="1121453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">
            <a:extLst>
              <a:ext uri="{FF2B5EF4-FFF2-40B4-BE49-F238E27FC236}">
                <a16:creationId xmlns:a16="http://schemas.microsoft.com/office/drawing/2014/main" id="{FD817017-8A29-31D8-163B-22609CA70005}"/>
              </a:ext>
            </a:extLst>
          </p:cNvPr>
          <p:cNvSpPr/>
          <p:nvPr/>
        </p:nvSpPr>
        <p:spPr>
          <a:xfrm>
            <a:off x="3732297" y="1611413"/>
            <a:ext cx="1089190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">
            <a:extLst>
              <a:ext uri="{FF2B5EF4-FFF2-40B4-BE49-F238E27FC236}">
                <a16:creationId xmlns:a16="http://schemas.microsoft.com/office/drawing/2014/main" id="{A3A1D88D-0604-8043-BB61-F0C673F60EE1}"/>
              </a:ext>
            </a:extLst>
          </p:cNvPr>
          <p:cNvSpPr/>
          <p:nvPr/>
        </p:nvSpPr>
        <p:spPr>
          <a:xfrm>
            <a:off x="3705102" y="4041649"/>
            <a:ext cx="1138598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2">
            <a:extLst>
              <a:ext uri="{FF2B5EF4-FFF2-40B4-BE49-F238E27FC236}">
                <a16:creationId xmlns:a16="http://schemas.microsoft.com/office/drawing/2014/main" id="{E2A71111-307A-2B12-0C05-9577CD1CA3A5}"/>
              </a:ext>
            </a:extLst>
          </p:cNvPr>
          <p:cNvSpPr/>
          <p:nvPr/>
        </p:nvSpPr>
        <p:spPr>
          <a:xfrm>
            <a:off x="6499527" y="1590281"/>
            <a:ext cx="1106238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92149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784BA80-AEF5-4E35-8231-33933796F853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CNR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211F83-8F03-48B4-A43B-AE3A99FABCCC}"/>
                  </a:ext>
                </a:extLst>
              </p:cNvPr>
              <p:cNvSpPr txBox="1"/>
              <p:nvPr/>
            </p:nvSpPr>
            <p:spPr>
              <a:xfrm>
                <a:off x="2460931" y="1590281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211F83-8F03-48B4-A43B-AE3A99FA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931" y="1590281"/>
                <a:ext cx="768048" cy="3441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F071A4-CA58-4399-AB35-B98E344DCB5A}"/>
                  </a:ext>
                </a:extLst>
              </p:cNvPr>
              <p:cNvSpPr txBox="1"/>
              <p:nvPr/>
            </p:nvSpPr>
            <p:spPr>
              <a:xfrm>
                <a:off x="5363986" y="1590280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F071A4-CA58-4399-AB35-B98E344D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86" y="1590280"/>
                <a:ext cx="768048" cy="344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675764-66FA-4B4B-8521-90B8AFAC9C40}"/>
                  </a:ext>
                </a:extLst>
              </p:cNvPr>
              <p:cNvSpPr txBox="1"/>
              <p:nvPr/>
            </p:nvSpPr>
            <p:spPr>
              <a:xfrm>
                <a:off x="8148264" y="1590281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675764-66FA-4B4B-8521-90B8AFAC9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64" y="1590281"/>
                <a:ext cx="768048" cy="3441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EB1DE4-A2A3-4366-9908-4609D98F1F26}"/>
                  </a:ext>
                </a:extLst>
              </p:cNvPr>
              <p:cNvSpPr txBox="1"/>
              <p:nvPr/>
            </p:nvSpPr>
            <p:spPr>
              <a:xfrm>
                <a:off x="2401305" y="4054445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EB1DE4-A2A3-4366-9908-4609D98F1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05" y="4054445"/>
                <a:ext cx="768048" cy="3441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2B712-C6E7-492A-B5A7-A26CC436ED27}"/>
                  </a:ext>
                </a:extLst>
              </p:cNvPr>
              <p:cNvSpPr txBox="1"/>
              <p:nvPr/>
            </p:nvSpPr>
            <p:spPr>
              <a:xfrm>
                <a:off x="5337790" y="4054445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2B712-C6E7-492A-B5A7-A26CC436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790" y="4054445"/>
                <a:ext cx="768048" cy="344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9F8B530-7FD5-9DED-4271-ADCA378610FF}"/>
              </a:ext>
            </a:extLst>
          </p:cNvPr>
          <p:cNvSpPr txBox="1"/>
          <p:nvPr/>
        </p:nvSpPr>
        <p:spPr>
          <a:xfrm>
            <a:off x="1145240" y="322902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In-plane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9AA079-93A8-8E21-6FF6-BCBE1D71583C}"/>
              </a:ext>
            </a:extLst>
          </p:cNvPr>
          <p:cNvSpPr txBox="1"/>
          <p:nvPr/>
        </p:nvSpPr>
        <p:spPr>
          <a:xfrm>
            <a:off x="2055211" y="3229022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Out-plane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660FCF-8871-8C41-B285-774108FD24D5}"/>
                  </a:ext>
                </a:extLst>
              </p:cNvPr>
              <p:cNvSpPr txBox="1"/>
              <p:nvPr/>
            </p:nvSpPr>
            <p:spPr>
              <a:xfrm>
                <a:off x="288546" y="1192544"/>
                <a:ext cx="5908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As a function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dirty="0"/>
                  <a:t>-direction with respect to scan range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scan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660FCF-8871-8C41-B285-774108FD2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6" y="1192544"/>
                <a:ext cx="5908346" cy="369332"/>
              </a:xfrm>
              <a:prstGeom prst="rect">
                <a:avLst/>
              </a:prstGeom>
              <a:blipFill>
                <a:blip r:embed="rId14"/>
                <a:stretch>
                  <a:fillRect l="-825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15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4D1FB6D5-1F71-DEF5-6D37-E9D942BE080E}"/>
              </a:ext>
            </a:extLst>
          </p:cNvPr>
          <p:cNvGrpSpPr/>
          <p:nvPr/>
        </p:nvGrpSpPr>
        <p:grpSpPr>
          <a:xfrm>
            <a:off x="3250676" y="3867085"/>
            <a:ext cx="2946214" cy="2455179"/>
            <a:chOff x="6191648" y="3786609"/>
            <a:chExt cx="2946214" cy="2455179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129DDAE-B1ED-45AB-9DE8-D4521B50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1648" y="3786609"/>
              <a:ext cx="2946214" cy="2455179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DF369DD-47AC-B6F1-5295-9B24E012F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2505" y="4016811"/>
              <a:ext cx="1023837" cy="508739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7E914AA-FD6D-B415-4DD7-3DA1C436AA57}"/>
                </a:ext>
              </a:extLst>
            </p:cNvPr>
            <p:cNvSpPr/>
            <p:nvPr/>
          </p:nvSpPr>
          <p:spPr>
            <a:xfrm>
              <a:off x="6623050" y="5321300"/>
              <a:ext cx="1057953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모서리가 둥근 직사각형 2">
            <a:extLst>
              <a:ext uri="{FF2B5EF4-FFF2-40B4-BE49-F238E27FC236}">
                <a16:creationId xmlns:a16="http://schemas.microsoft.com/office/drawing/2014/main" id="{8D1D1A5A-B8CC-21C6-B28C-955A58664E59}"/>
              </a:ext>
            </a:extLst>
          </p:cNvPr>
          <p:cNvSpPr/>
          <p:nvPr/>
        </p:nvSpPr>
        <p:spPr>
          <a:xfrm>
            <a:off x="782065" y="4052999"/>
            <a:ext cx="1099463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0011BE6-44E2-45EF-A025-0A61813369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62" y="3869522"/>
            <a:ext cx="2946214" cy="2455179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740260" y="1603077"/>
            <a:ext cx="1094790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">
            <a:extLst>
              <a:ext uri="{FF2B5EF4-FFF2-40B4-BE49-F238E27FC236}">
                <a16:creationId xmlns:a16="http://schemas.microsoft.com/office/drawing/2014/main" id="{9CE1B51C-8009-A3CC-EA85-5AC9030C2BFA}"/>
              </a:ext>
            </a:extLst>
          </p:cNvPr>
          <p:cNvSpPr/>
          <p:nvPr/>
        </p:nvSpPr>
        <p:spPr>
          <a:xfrm>
            <a:off x="3621214" y="1601632"/>
            <a:ext cx="1126340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">
            <a:extLst>
              <a:ext uri="{FF2B5EF4-FFF2-40B4-BE49-F238E27FC236}">
                <a16:creationId xmlns:a16="http://schemas.microsoft.com/office/drawing/2014/main" id="{B2378DA7-712A-17AB-D6FB-C0361C38BA20}"/>
              </a:ext>
            </a:extLst>
          </p:cNvPr>
          <p:cNvSpPr/>
          <p:nvPr/>
        </p:nvSpPr>
        <p:spPr>
          <a:xfrm>
            <a:off x="6536741" y="1601632"/>
            <a:ext cx="1108659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">
            <a:extLst>
              <a:ext uri="{FF2B5EF4-FFF2-40B4-BE49-F238E27FC236}">
                <a16:creationId xmlns:a16="http://schemas.microsoft.com/office/drawing/2014/main" id="{76E3125C-AEDF-B459-7C63-62790355F271}"/>
              </a:ext>
            </a:extLst>
          </p:cNvPr>
          <p:cNvSpPr/>
          <p:nvPr/>
        </p:nvSpPr>
        <p:spPr>
          <a:xfrm>
            <a:off x="3640568" y="4052999"/>
            <a:ext cx="1099463" cy="1922400"/>
          </a:xfrm>
          <a:prstGeom prst="roundRect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94724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1D26614A-7571-4ABC-913C-1BA56451E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29" y="1412900"/>
            <a:ext cx="3185061" cy="24551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10C53A3-7B96-48A6-9D61-523AEAC19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748" y="1412899"/>
            <a:ext cx="3185061" cy="245517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0214CE0-1A82-4CC2-9CAE-F27487801D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5876" y="1412899"/>
            <a:ext cx="2996176" cy="2455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65CB00-BF54-4D8A-8B8B-88111985C128}"/>
                  </a:ext>
                </a:extLst>
              </p:cNvPr>
              <p:cNvSpPr txBox="1"/>
              <p:nvPr/>
            </p:nvSpPr>
            <p:spPr>
              <a:xfrm>
                <a:off x="533477" y="3171629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65CB00-BF54-4D8A-8B8B-88111985C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7" y="3171629"/>
                <a:ext cx="768048" cy="3441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8E4863-B551-487D-AAA7-BC3431BBB432}"/>
                  </a:ext>
                </a:extLst>
              </p:cNvPr>
              <p:cNvSpPr txBox="1"/>
              <p:nvPr/>
            </p:nvSpPr>
            <p:spPr>
              <a:xfrm>
                <a:off x="3413317" y="3176087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8E4863-B551-487D-AAA7-BC3431BBB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17" y="3176087"/>
                <a:ext cx="768048" cy="344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A0CD90-26CB-4C96-A959-3549A28860D6}"/>
                  </a:ext>
                </a:extLst>
              </p:cNvPr>
              <p:cNvSpPr txBox="1"/>
              <p:nvPr/>
            </p:nvSpPr>
            <p:spPr>
              <a:xfrm>
                <a:off x="6377129" y="3172862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A0CD90-26CB-4C96-A959-3549A2886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29" y="3172862"/>
                <a:ext cx="768048" cy="3441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9477B3-6FEE-48D8-99A1-38E8E03B4456}"/>
                  </a:ext>
                </a:extLst>
              </p:cNvPr>
              <p:cNvSpPr txBox="1"/>
              <p:nvPr/>
            </p:nvSpPr>
            <p:spPr>
              <a:xfrm>
                <a:off x="625497" y="5631266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9477B3-6FEE-48D8-99A1-38E8E03B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97" y="5631266"/>
                <a:ext cx="768048" cy="3441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474141-5FB2-4FA5-B38C-43AC5B7DAFA3}"/>
                  </a:ext>
                </a:extLst>
              </p:cNvPr>
              <p:cNvSpPr txBox="1"/>
              <p:nvPr/>
            </p:nvSpPr>
            <p:spPr>
              <a:xfrm>
                <a:off x="3501185" y="5630272"/>
                <a:ext cx="768048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474141-5FB2-4FA5-B38C-43AC5B7D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185" y="5630272"/>
                <a:ext cx="768048" cy="344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4DF51F23-F0BF-0660-8D11-C0F0ABED57DA}"/>
              </a:ext>
            </a:extLst>
          </p:cNvPr>
          <p:cNvSpPr txBox="1"/>
          <p:nvPr/>
        </p:nvSpPr>
        <p:spPr>
          <a:xfrm>
            <a:off x="1002638" y="3249199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In-plane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5E385E-EB02-4039-F547-8C1D13AF653B}"/>
              </a:ext>
            </a:extLst>
          </p:cNvPr>
          <p:cNvSpPr txBox="1"/>
          <p:nvPr/>
        </p:nvSpPr>
        <p:spPr>
          <a:xfrm>
            <a:off x="2021844" y="3253098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Out-plane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B886C5-5A07-297B-FE2D-9793BF138B5E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Noise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EBA4C5-994F-20A6-4F4C-9FFC4513F39B}"/>
                  </a:ext>
                </a:extLst>
              </p:cNvPr>
              <p:cNvSpPr txBox="1"/>
              <p:nvPr/>
            </p:nvSpPr>
            <p:spPr>
              <a:xfrm>
                <a:off x="288546" y="1192544"/>
                <a:ext cx="5908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As a function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dirty="0"/>
                  <a:t>-direction with respect to scan range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scan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EBA4C5-994F-20A6-4F4C-9FFC4513F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6" y="1192544"/>
                <a:ext cx="5908346" cy="369332"/>
              </a:xfrm>
              <a:prstGeom prst="rect">
                <a:avLst/>
              </a:prstGeom>
              <a:blipFill>
                <a:blip r:embed="rId14"/>
                <a:stretch>
                  <a:fillRect l="-825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01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91379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271D8127-186B-4BC4-AA48-B8CD11775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46" y="1738838"/>
            <a:ext cx="1519667" cy="151966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C420358-831D-450D-9A68-C044028DD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813" y="1738838"/>
            <a:ext cx="1519667" cy="151966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019E16-0CEA-4C9D-A73B-2A3F7400BA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480" y="1738838"/>
            <a:ext cx="1519667" cy="1519667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3332FD25-34E3-4C81-9F57-D7AA76A57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38838"/>
            <a:ext cx="1519666" cy="151966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FF3755A-A49E-470A-AE81-B20754395D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479" y="1738838"/>
            <a:ext cx="1519667" cy="151966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C3CA854-1205-41A3-82D7-4E06A23404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147" y="1738838"/>
            <a:ext cx="1519667" cy="151966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C5428D-18B6-416F-B27D-9B4DFF5E4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46" y="3258505"/>
            <a:ext cx="1519667" cy="151966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20633C2-E142-4EB1-9A6A-6E1E2FD200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813" y="3258505"/>
            <a:ext cx="1519667" cy="151966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EDCF7FA-31DC-41EB-B0BE-9B3994FACA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480" y="3258505"/>
            <a:ext cx="1519667" cy="151966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51481AB-AE94-4E35-A50B-22C6191DD1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479" y="3258505"/>
            <a:ext cx="1519667" cy="151966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B95CD9D-B9BC-4A98-877C-3876FF28D6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147" y="3258505"/>
            <a:ext cx="1519667" cy="151966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34BA539-D6B4-4759-86E9-194C9BCC55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46" y="4778172"/>
            <a:ext cx="1519667" cy="151966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F70CC11-5851-4BE8-8EB8-8DBF2F1FA3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813" y="4778172"/>
            <a:ext cx="1519667" cy="151966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1CECA9C-70C0-4005-A0D2-B202B977BC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480" y="4778172"/>
            <a:ext cx="1519667" cy="151966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C15BD68-DDDD-4EBF-AB73-0265FCE4F59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479" y="4778172"/>
            <a:ext cx="1519667" cy="151966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9257F925-AEC5-4B6E-ACA1-5D4B65EC6F5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147" y="4778172"/>
            <a:ext cx="1519667" cy="15196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CA8B46B-1E73-4423-B4B7-1B85FBFB1883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PCB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3439B1-A868-4426-8F08-557179222424}"/>
                  </a:ext>
                </a:extLst>
              </p:cNvPr>
              <p:cNvSpPr txBox="1"/>
              <p:nvPr/>
            </p:nvSpPr>
            <p:spPr>
              <a:xfrm>
                <a:off x="1970525" y="1509773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3439B1-A868-4426-8F08-55717922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25" y="1509773"/>
                <a:ext cx="768048" cy="2811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3EAB5A6-B334-4C31-8340-FC958B70A08B}"/>
                  </a:ext>
                </a:extLst>
              </p:cNvPr>
              <p:cNvSpPr txBox="1"/>
              <p:nvPr/>
            </p:nvSpPr>
            <p:spPr>
              <a:xfrm>
                <a:off x="3453109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3EAB5A6-B334-4C31-8340-FC958B70A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09" y="1509772"/>
                <a:ext cx="768048" cy="2811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DFB516-0BD7-4675-872E-BA33ECF43233}"/>
                  </a:ext>
                </a:extLst>
              </p:cNvPr>
              <p:cNvSpPr txBox="1"/>
              <p:nvPr/>
            </p:nvSpPr>
            <p:spPr>
              <a:xfrm>
                <a:off x="4973623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DFB516-0BD7-4675-872E-BA33ECF43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23" y="1509772"/>
                <a:ext cx="768048" cy="2811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B68379D-9E09-48F3-A77A-D449472C06E5}"/>
                  </a:ext>
                </a:extLst>
              </p:cNvPr>
              <p:cNvSpPr txBox="1"/>
              <p:nvPr/>
            </p:nvSpPr>
            <p:spPr>
              <a:xfrm>
                <a:off x="6470510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B68379D-9E09-48F3-A77A-D449472C0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510" y="1509772"/>
                <a:ext cx="768048" cy="2811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F14EBE6-47B5-429F-9AE6-76DB8DA3956C}"/>
                  </a:ext>
                </a:extLst>
              </p:cNvPr>
              <p:cNvSpPr txBox="1"/>
              <p:nvPr/>
            </p:nvSpPr>
            <p:spPr>
              <a:xfrm>
                <a:off x="7997736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F14EBE6-47B5-429F-9AE6-76DB8DA3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36" y="1509772"/>
                <a:ext cx="768048" cy="2811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직사각형 54">
            <a:extLst>
              <a:ext uri="{FF2B5EF4-FFF2-40B4-BE49-F238E27FC236}">
                <a16:creationId xmlns:a16="http://schemas.microsoft.com/office/drawing/2014/main" id="{EE5EF610-6C08-44BB-AD5C-C3B5B687ABD3}"/>
              </a:ext>
            </a:extLst>
          </p:cNvPr>
          <p:cNvSpPr/>
          <p:nvPr/>
        </p:nvSpPr>
        <p:spPr>
          <a:xfrm>
            <a:off x="1539479" y="1738838"/>
            <a:ext cx="7598335" cy="455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A9947233-DF44-44BC-A62D-F55AC5B5CA9C}"/>
              </a:ext>
            </a:extLst>
          </p:cNvPr>
          <p:cNvCxnSpPr/>
          <p:nvPr/>
        </p:nvCxnSpPr>
        <p:spPr>
          <a:xfrm>
            <a:off x="3059146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774F61FF-7F4F-4EB6-8266-F77D492112BE}"/>
              </a:ext>
            </a:extLst>
          </p:cNvPr>
          <p:cNvCxnSpPr/>
          <p:nvPr/>
        </p:nvCxnSpPr>
        <p:spPr>
          <a:xfrm>
            <a:off x="4586370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E84AB424-DB77-4D5C-AFB0-6502E05EBC8D}"/>
              </a:ext>
            </a:extLst>
          </p:cNvPr>
          <p:cNvCxnSpPr/>
          <p:nvPr/>
        </p:nvCxnSpPr>
        <p:spPr>
          <a:xfrm>
            <a:off x="6098480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3C39A599-7A41-465F-9997-FC6C74B1EC4D}"/>
              </a:ext>
            </a:extLst>
          </p:cNvPr>
          <p:cNvCxnSpPr/>
          <p:nvPr/>
        </p:nvCxnSpPr>
        <p:spPr>
          <a:xfrm>
            <a:off x="7618147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38D794E8-800D-434C-A746-D8EB37E54E3C}"/>
              </a:ext>
            </a:extLst>
          </p:cNvPr>
          <p:cNvCxnSpPr>
            <a:cxnSpLocks/>
          </p:cNvCxnSpPr>
          <p:nvPr/>
        </p:nvCxnSpPr>
        <p:spPr>
          <a:xfrm flipV="1">
            <a:off x="1539479" y="3258504"/>
            <a:ext cx="759833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DED2C65A-4A0F-4D0D-8CDC-5AE5137E731F}"/>
              </a:ext>
            </a:extLst>
          </p:cNvPr>
          <p:cNvCxnSpPr>
            <a:cxnSpLocks/>
          </p:cNvCxnSpPr>
          <p:nvPr/>
        </p:nvCxnSpPr>
        <p:spPr>
          <a:xfrm flipV="1">
            <a:off x="1539478" y="4771434"/>
            <a:ext cx="759833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27F7765-DFE4-4963-8ED2-E54B2219A945}"/>
                  </a:ext>
                </a:extLst>
              </p:cNvPr>
              <p:cNvSpPr txBox="1"/>
              <p:nvPr/>
            </p:nvSpPr>
            <p:spPr>
              <a:xfrm>
                <a:off x="1476849" y="4312629"/>
                <a:ext cx="1417714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altLang="ko-KR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ko-KR" sz="12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2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𝒔𝒄𝒂𝒏</m:t>
                                  </m:r>
                                </m:sub>
                              </m:sSub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27F7765-DFE4-4963-8ED2-E54B2219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49" y="4312629"/>
                <a:ext cx="1417714" cy="471989"/>
              </a:xfrm>
              <a:prstGeom prst="rect">
                <a:avLst/>
              </a:prstGeom>
              <a:blipFill>
                <a:blip r:embed="rId2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F229C5-654E-4CF0-9581-BB7C6045BDB1}"/>
                  </a:ext>
                </a:extLst>
              </p:cNvPr>
              <p:cNvSpPr txBox="1"/>
              <p:nvPr/>
            </p:nvSpPr>
            <p:spPr>
              <a:xfrm>
                <a:off x="1476850" y="5848133"/>
                <a:ext cx="1417713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altLang="ko-KR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ko-KR" sz="12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𝒔𝒄𝒂𝒏</m:t>
                                  </m:r>
                                </m:sub>
                              </m:sSub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F229C5-654E-4CF0-9581-BB7C6045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50" y="5848133"/>
                <a:ext cx="1417713" cy="471989"/>
              </a:xfrm>
              <a:prstGeom prst="rect">
                <a:avLst/>
              </a:prstGeom>
              <a:blipFill>
                <a:blip r:embed="rId2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BF966D-9FD0-49C2-A11F-A864744F3097}"/>
                  </a:ext>
                </a:extLst>
              </p:cNvPr>
              <p:cNvSpPr txBox="1"/>
              <p:nvPr/>
            </p:nvSpPr>
            <p:spPr>
              <a:xfrm>
                <a:off x="1484508" y="2825758"/>
                <a:ext cx="349830" cy="407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</m:oMath>
                  </m:oMathPara>
                </a14:m>
                <a:endParaRPr lang="ko-KR" altLang="en-US" sz="1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BF966D-9FD0-49C2-A11F-A864744F3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08" y="2825758"/>
                <a:ext cx="349830" cy="407356"/>
              </a:xfrm>
              <a:prstGeom prst="rect">
                <a:avLst/>
              </a:prstGeom>
              <a:blipFill>
                <a:blip r:embed="rId2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7CFD13A6-1C02-0BF8-FDBA-16311BB27808}"/>
              </a:ext>
            </a:extLst>
          </p:cNvPr>
          <p:cNvCxnSpPr>
            <a:cxnSpLocks/>
          </p:cNvCxnSpPr>
          <p:nvPr/>
        </p:nvCxnSpPr>
        <p:spPr>
          <a:xfrm flipV="1">
            <a:off x="70915" y="2933251"/>
            <a:ext cx="0" cy="25755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F7AD8D5F-2056-1152-CAF7-A1C4092C945A}"/>
              </a:ext>
            </a:extLst>
          </p:cNvPr>
          <p:cNvCxnSpPr>
            <a:cxnSpLocks/>
          </p:cNvCxnSpPr>
          <p:nvPr/>
        </p:nvCxnSpPr>
        <p:spPr>
          <a:xfrm>
            <a:off x="70915" y="3190802"/>
            <a:ext cx="26035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EEB0D1-6938-9005-BFDE-DC1380F8E274}"/>
                  </a:ext>
                </a:extLst>
              </p:cNvPr>
              <p:cNvSpPr txBox="1"/>
              <p:nvPr/>
            </p:nvSpPr>
            <p:spPr>
              <a:xfrm>
                <a:off x="-4769" y="2660104"/>
                <a:ext cx="2766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ko-KR" altLang="en-US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EEB0D1-6938-9005-BFDE-DC1380F8E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9" y="2660104"/>
                <a:ext cx="27662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EF6338-A357-C86F-43A7-2B9A5AD7309A}"/>
                  </a:ext>
                </a:extLst>
              </p:cNvPr>
              <p:cNvSpPr txBox="1"/>
              <p:nvPr/>
            </p:nvSpPr>
            <p:spPr>
              <a:xfrm>
                <a:off x="263870" y="2933251"/>
                <a:ext cx="2766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</m:oMath>
                  </m:oMathPara>
                </a14:m>
                <a:endParaRPr lang="ko-KR" altLang="en-US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EF6338-A357-C86F-43A7-2B9A5AD73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0" y="2933251"/>
                <a:ext cx="276622" cy="369332"/>
              </a:xfrm>
              <a:prstGeom prst="rect">
                <a:avLst/>
              </a:prstGeom>
              <a:blipFill>
                <a:blip r:embed="rId28"/>
                <a:stretch>
                  <a:fillRect r="-8696"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5481609-25A3-3FDC-22E9-FBB25C8E2924}"/>
              </a:ext>
            </a:extLst>
          </p:cNvPr>
          <p:cNvSpPr txBox="1"/>
          <p:nvPr/>
        </p:nvSpPr>
        <p:spPr>
          <a:xfrm>
            <a:off x="288545" y="1192544"/>
            <a:ext cx="341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Cross-sectional views 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FF0000"/>
                </a:solidFill>
              </a:rPr>
              <a:t>z = 0 mm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864568-22FA-B43A-11FD-B763D32706EA}"/>
                  </a:ext>
                </a:extLst>
              </p:cNvPr>
              <p:cNvSpPr txBox="1"/>
              <p:nvPr/>
            </p:nvSpPr>
            <p:spPr>
              <a:xfrm>
                <a:off x="374784" y="1503601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864568-22FA-B43A-11FD-B763D3270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84" y="1503601"/>
                <a:ext cx="768048" cy="28116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C2754BCC-CBA4-8B62-27A2-CB2FA4567872}"/>
              </a:ext>
            </a:extLst>
          </p:cNvPr>
          <p:cNvCxnSpPr>
            <a:cxnSpLocks/>
          </p:cNvCxnSpPr>
          <p:nvPr/>
        </p:nvCxnSpPr>
        <p:spPr>
          <a:xfrm>
            <a:off x="1598999" y="2363568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46EB12EC-CA57-7F3D-64F4-BA08DAD3466E}"/>
              </a:ext>
            </a:extLst>
          </p:cNvPr>
          <p:cNvCxnSpPr>
            <a:cxnSpLocks/>
          </p:cNvCxnSpPr>
          <p:nvPr/>
        </p:nvCxnSpPr>
        <p:spPr>
          <a:xfrm>
            <a:off x="4660412" y="2363568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DC39B868-45D4-470D-FD89-66045C16F40B}"/>
              </a:ext>
            </a:extLst>
          </p:cNvPr>
          <p:cNvCxnSpPr>
            <a:cxnSpLocks/>
          </p:cNvCxnSpPr>
          <p:nvPr/>
        </p:nvCxnSpPr>
        <p:spPr>
          <a:xfrm>
            <a:off x="7657272" y="2363567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1580426A-C1F5-808E-EB86-718B6C3C99DE}"/>
              </a:ext>
            </a:extLst>
          </p:cNvPr>
          <p:cNvSpPr/>
          <p:nvPr/>
        </p:nvSpPr>
        <p:spPr>
          <a:xfrm>
            <a:off x="1038225" y="1946275"/>
            <a:ext cx="152400" cy="2381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FB1E15A-4E91-F87B-785F-6E3F5C587906}"/>
              </a:ext>
            </a:extLst>
          </p:cNvPr>
          <p:cNvSpPr/>
          <p:nvPr/>
        </p:nvSpPr>
        <p:spPr>
          <a:xfrm>
            <a:off x="2577579" y="1946274"/>
            <a:ext cx="152400" cy="2381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8CD120D-3AF5-700E-1BB7-9AD1B0533F3E}"/>
              </a:ext>
            </a:extLst>
          </p:cNvPr>
          <p:cNvSpPr/>
          <p:nvPr/>
        </p:nvSpPr>
        <p:spPr>
          <a:xfrm>
            <a:off x="2720440" y="2589349"/>
            <a:ext cx="189014" cy="18516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235018F-C2FD-F056-9758-9A48DF56F90C}"/>
              </a:ext>
            </a:extLst>
          </p:cNvPr>
          <p:cNvSpPr/>
          <p:nvPr/>
        </p:nvSpPr>
        <p:spPr>
          <a:xfrm>
            <a:off x="1185882" y="2589349"/>
            <a:ext cx="189014" cy="18516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림 51" descr="목재의이(가) 표시된 사진&#10;&#10;자동 생성된 설명">
            <a:extLst>
              <a:ext uri="{FF2B5EF4-FFF2-40B4-BE49-F238E27FC236}">
                <a16:creationId xmlns:a16="http://schemas.microsoft.com/office/drawing/2014/main" id="{7B64513F-A580-2605-3166-755A1F543B2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40701" r="7521" b="49243"/>
          <a:stretch/>
        </p:blipFill>
        <p:spPr>
          <a:xfrm>
            <a:off x="5483718" y="923168"/>
            <a:ext cx="3509679" cy="550995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3CB43BD1-9410-CCA4-3F07-ACF94F10AE64}"/>
              </a:ext>
            </a:extLst>
          </p:cNvPr>
          <p:cNvSpPr/>
          <p:nvPr/>
        </p:nvSpPr>
        <p:spPr>
          <a:xfrm>
            <a:off x="5485887" y="921447"/>
            <a:ext cx="3507510" cy="547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8EDBCC22-1AAB-0A1F-F395-1D118C3366D5}"/>
              </a:ext>
            </a:extLst>
          </p:cNvPr>
          <p:cNvCxnSpPr>
            <a:cxnSpLocks/>
          </p:cNvCxnSpPr>
          <p:nvPr/>
        </p:nvCxnSpPr>
        <p:spPr>
          <a:xfrm flipH="1">
            <a:off x="5483718" y="1339809"/>
            <a:ext cx="3509679" cy="336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C2DFC4A-9F5A-04B8-E903-1B944397BABE}"/>
              </a:ext>
            </a:extLst>
          </p:cNvPr>
          <p:cNvSpPr txBox="1"/>
          <p:nvPr/>
        </p:nvSpPr>
        <p:spPr>
          <a:xfrm>
            <a:off x="4660412" y="1041370"/>
            <a:ext cx="88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Focal plane</a:t>
            </a:r>
          </a:p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(z = 0mm)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0764920D-FB19-70B2-249C-BD9AFB78485E}"/>
              </a:ext>
            </a:extLst>
          </p:cNvPr>
          <p:cNvSpPr/>
          <p:nvPr/>
        </p:nvSpPr>
        <p:spPr>
          <a:xfrm>
            <a:off x="3917967" y="2729457"/>
            <a:ext cx="189014" cy="2811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평행 사변형 58">
            <a:extLst>
              <a:ext uri="{FF2B5EF4-FFF2-40B4-BE49-F238E27FC236}">
                <a16:creationId xmlns:a16="http://schemas.microsoft.com/office/drawing/2014/main" id="{655F5F74-23AF-594C-3684-CC57D188084E}"/>
              </a:ext>
            </a:extLst>
          </p:cNvPr>
          <p:cNvSpPr/>
          <p:nvPr/>
        </p:nvSpPr>
        <p:spPr>
          <a:xfrm>
            <a:off x="179836" y="4792230"/>
            <a:ext cx="1328139" cy="317134"/>
          </a:xfrm>
          <a:prstGeom prst="parallelogram">
            <a:avLst>
              <a:gd name="adj" fmla="val 10125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A894567D-2B15-983C-CC8D-17C48174F49F}"/>
              </a:ext>
            </a:extLst>
          </p:cNvPr>
          <p:cNvCxnSpPr>
            <a:cxnSpLocks/>
          </p:cNvCxnSpPr>
          <p:nvPr/>
        </p:nvCxnSpPr>
        <p:spPr>
          <a:xfrm flipV="1">
            <a:off x="66509" y="4790618"/>
            <a:ext cx="0" cy="871846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715F339C-69D7-3178-E66B-BC88A2A85875}"/>
              </a:ext>
            </a:extLst>
          </p:cNvPr>
          <p:cNvCxnSpPr>
            <a:cxnSpLocks/>
          </p:cNvCxnSpPr>
          <p:nvPr/>
        </p:nvCxnSpPr>
        <p:spPr>
          <a:xfrm>
            <a:off x="66509" y="5662464"/>
            <a:ext cx="81530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E02877C4-3111-7E59-7076-0CDF8E8BE2AD}"/>
              </a:ext>
            </a:extLst>
          </p:cNvPr>
          <p:cNvCxnSpPr>
            <a:cxnSpLocks/>
          </p:cNvCxnSpPr>
          <p:nvPr/>
        </p:nvCxnSpPr>
        <p:spPr>
          <a:xfrm flipV="1">
            <a:off x="70915" y="5192625"/>
            <a:ext cx="457610" cy="46983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정육면체 65">
            <a:extLst>
              <a:ext uri="{FF2B5EF4-FFF2-40B4-BE49-F238E27FC236}">
                <a16:creationId xmlns:a16="http://schemas.microsoft.com/office/drawing/2014/main" id="{B5275265-C547-6BAB-6E9F-EDD367F8439E}"/>
              </a:ext>
            </a:extLst>
          </p:cNvPr>
          <p:cNvSpPr/>
          <p:nvPr/>
        </p:nvSpPr>
        <p:spPr>
          <a:xfrm>
            <a:off x="191528" y="4344265"/>
            <a:ext cx="1309853" cy="119374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68DC17F-AA19-6C29-4BEF-F22087FA7173}"/>
                  </a:ext>
                </a:extLst>
              </p:cNvPr>
              <p:cNvSpPr txBox="1"/>
              <p:nvPr/>
            </p:nvSpPr>
            <p:spPr>
              <a:xfrm>
                <a:off x="857737" y="5605256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68DC17F-AA19-6C29-4BEF-F22087FA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37" y="5605256"/>
                <a:ext cx="161711" cy="246221"/>
              </a:xfrm>
              <a:prstGeom prst="rect">
                <a:avLst/>
              </a:prstGeom>
              <a:blipFill>
                <a:blip r:embed="rId31"/>
                <a:stretch>
                  <a:fillRect l="-19231" r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510889-12A2-DE4D-1D69-FE971963B0E5}"/>
                  </a:ext>
                </a:extLst>
              </p:cNvPr>
              <p:cNvSpPr txBox="1"/>
              <p:nvPr/>
            </p:nvSpPr>
            <p:spPr>
              <a:xfrm>
                <a:off x="-17740" y="4555102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510889-12A2-DE4D-1D69-FE971963B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40" y="4555102"/>
                <a:ext cx="149400" cy="246221"/>
              </a:xfrm>
              <a:prstGeom prst="rect">
                <a:avLst/>
              </a:prstGeom>
              <a:blipFill>
                <a:blip r:embed="rId32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18B48F-F8E4-8A8B-4AE4-D638B45945C4}"/>
                  </a:ext>
                </a:extLst>
              </p:cNvPr>
              <p:cNvSpPr txBox="1"/>
              <p:nvPr/>
            </p:nvSpPr>
            <p:spPr>
              <a:xfrm>
                <a:off x="522842" y="5192624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18B48F-F8E4-8A8B-4AE4-D638B4594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2" y="5192624"/>
                <a:ext cx="165430" cy="246221"/>
              </a:xfrm>
              <a:prstGeom prst="rect">
                <a:avLst/>
              </a:prstGeom>
              <a:blipFill>
                <a:blip r:embed="rId33"/>
                <a:stretch>
                  <a:fillRect l="-29630" r="-25926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D24D0E9C-6281-FF0A-6783-803CAD7C946C}"/>
              </a:ext>
            </a:extLst>
          </p:cNvPr>
          <p:cNvSpPr txBox="1"/>
          <p:nvPr/>
        </p:nvSpPr>
        <p:spPr>
          <a:xfrm>
            <a:off x="423319" y="4873425"/>
            <a:ext cx="88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(z = 0mm)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4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E2242CD-F771-47DF-6AE3-931E8720F14D}"/>
                  </a:ext>
                </a:extLst>
              </p:cNvPr>
              <p:cNvSpPr txBox="1"/>
              <p:nvPr/>
            </p:nvSpPr>
            <p:spPr>
              <a:xfrm>
                <a:off x="358666" y="4994153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E2242CD-F771-47DF-6AE3-931E8720F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6" y="4994153"/>
                <a:ext cx="165430" cy="246221"/>
              </a:xfrm>
              <a:prstGeom prst="rect">
                <a:avLst/>
              </a:prstGeom>
              <a:blipFill>
                <a:blip r:embed="rId3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2218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271D8127-186B-4BC4-AA48-B8CD11775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46" y="1738838"/>
            <a:ext cx="1519667" cy="151966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C420358-831D-450D-9A68-C044028DD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813" y="1738838"/>
            <a:ext cx="1519667" cy="151966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019E16-0CEA-4C9D-A73B-2A3F7400B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480" y="1738838"/>
            <a:ext cx="1519667" cy="1519667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3332FD25-34E3-4C81-9F57-D7AA76A571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38838"/>
            <a:ext cx="1519666" cy="151966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FF3755A-A49E-470A-AE81-B20754395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479" y="1738838"/>
            <a:ext cx="1519667" cy="151966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C3CA854-1205-41A3-82D7-4E06A2340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147" y="1738838"/>
            <a:ext cx="1519667" cy="151966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C5428D-18B6-416F-B27D-9B4DFF5E41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46" y="3258505"/>
            <a:ext cx="1519667" cy="151966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20633C2-E142-4EB1-9A6A-6E1E2FD200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813" y="3258505"/>
            <a:ext cx="1519667" cy="151966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EDCF7FA-31DC-41EB-B0BE-9B3994FACA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480" y="3258505"/>
            <a:ext cx="1519667" cy="151966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51481AB-AE94-4E35-A50B-22C6191DD1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479" y="3258505"/>
            <a:ext cx="1519667" cy="151966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B95CD9D-B9BC-4A98-877C-3876FF28D6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147" y="3258505"/>
            <a:ext cx="1519667" cy="151966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34BA539-D6B4-4759-86E9-194C9BCC55D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146" y="4778172"/>
            <a:ext cx="1519667" cy="151966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F70CC11-5851-4BE8-8EB8-8DBF2F1FA3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813" y="4778172"/>
            <a:ext cx="1519667" cy="151966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1CECA9C-70C0-4005-A0D2-B202B977BC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480" y="4778172"/>
            <a:ext cx="1519667" cy="151966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C15BD68-DDDD-4EBF-AB73-0265FCE4F5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479" y="4778172"/>
            <a:ext cx="1519667" cy="151966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9257F925-AEC5-4B6E-ACA1-5D4B65EC6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147" y="4778172"/>
            <a:ext cx="1519667" cy="15196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CA8B46B-1E73-4423-B4B7-1B85FBFB1883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PCB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3439B1-A868-4426-8F08-557179222424}"/>
                  </a:ext>
                </a:extLst>
              </p:cNvPr>
              <p:cNvSpPr txBox="1"/>
              <p:nvPr/>
            </p:nvSpPr>
            <p:spPr>
              <a:xfrm>
                <a:off x="1970525" y="1509773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3439B1-A868-4426-8F08-55717922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25" y="1509773"/>
                <a:ext cx="768048" cy="2811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3EAB5A6-B334-4C31-8340-FC958B70A08B}"/>
                  </a:ext>
                </a:extLst>
              </p:cNvPr>
              <p:cNvSpPr txBox="1"/>
              <p:nvPr/>
            </p:nvSpPr>
            <p:spPr>
              <a:xfrm>
                <a:off x="3453109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3EAB5A6-B334-4C31-8340-FC958B70A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09" y="1509772"/>
                <a:ext cx="768048" cy="2811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DFB516-0BD7-4675-872E-BA33ECF43233}"/>
                  </a:ext>
                </a:extLst>
              </p:cNvPr>
              <p:cNvSpPr txBox="1"/>
              <p:nvPr/>
            </p:nvSpPr>
            <p:spPr>
              <a:xfrm>
                <a:off x="4973623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DFB516-0BD7-4675-872E-BA33ECF43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23" y="1509772"/>
                <a:ext cx="768048" cy="2811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B68379D-9E09-48F3-A77A-D449472C06E5}"/>
                  </a:ext>
                </a:extLst>
              </p:cNvPr>
              <p:cNvSpPr txBox="1"/>
              <p:nvPr/>
            </p:nvSpPr>
            <p:spPr>
              <a:xfrm>
                <a:off x="6470510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B68379D-9E09-48F3-A77A-D449472C0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510" y="1509772"/>
                <a:ext cx="768048" cy="2811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F14EBE6-47B5-429F-9AE6-76DB8DA3956C}"/>
                  </a:ext>
                </a:extLst>
              </p:cNvPr>
              <p:cNvSpPr txBox="1"/>
              <p:nvPr/>
            </p:nvSpPr>
            <p:spPr>
              <a:xfrm>
                <a:off x="7997736" y="150977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F14EBE6-47B5-429F-9AE6-76DB8DA3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36" y="1509772"/>
                <a:ext cx="768048" cy="28116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직사각형 54">
            <a:extLst>
              <a:ext uri="{FF2B5EF4-FFF2-40B4-BE49-F238E27FC236}">
                <a16:creationId xmlns:a16="http://schemas.microsoft.com/office/drawing/2014/main" id="{EE5EF610-6C08-44BB-AD5C-C3B5B687ABD3}"/>
              </a:ext>
            </a:extLst>
          </p:cNvPr>
          <p:cNvSpPr/>
          <p:nvPr/>
        </p:nvSpPr>
        <p:spPr>
          <a:xfrm>
            <a:off x="1539479" y="1738838"/>
            <a:ext cx="7598335" cy="455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A9947233-DF44-44BC-A62D-F55AC5B5CA9C}"/>
              </a:ext>
            </a:extLst>
          </p:cNvPr>
          <p:cNvCxnSpPr/>
          <p:nvPr/>
        </p:nvCxnSpPr>
        <p:spPr>
          <a:xfrm>
            <a:off x="3059146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774F61FF-7F4F-4EB6-8266-F77D492112BE}"/>
              </a:ext>
            </a:extLst>
          </p:cNvPr>
          <p:cNvCxnSpPr/>
          <p:nvPr/>
        </p:nvCxnSpPr>
        <p:spPr>
          <a:xfrm>
            <a:off x="4586370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E84AB424-DB77-4D5C-AFB0-6502E05EBC8D}"/>
              </a:ext>
            </a:extLst>
          </p:cNvPr>
          <p:cNvCxnSpPr/>
          <p:nvPr/>
        </p:nvCxnSpPr>
        <p:spPr>
          <a:xfrm>
            <a:off x="6098480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3C39A599-7A41-465F-9997-FC6C74B1EC4D}"/>
              </a:ext>
            </a:extLst>
          </p:cNvPr>
          <p:cNvCxnSpPr/>
          <p:nvPr/>
        </p:nvCxnSpPr>
        <p:spPr>
          <a:xfrm>
            <a:off x="7618147" y="1738838"/>
            <a:ext cx="0" cy="455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38D794E8-800D-434C-A746-D8EB37E54E3C}"/>
              </a:ext>
            </a:extLst>
          </p:cNvPr>
          <p:cNvCxnSpPr>
            <a:cxnSpLocks/>
          </p:cNvCxnSpPr>
          <p:nvPr/>
        </p:nvCxnSpPr>
        <p:spPr>
          <a:xfrm flipV="1">
            <a:off x="1539479" y="3258504"/>
            <a:ext cx="759833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DED2C65A-4A0F-4D0D-8CDC-5AE5137E731F}"/>
              </a:ext>
            </a:extLst>
          </p:cNvPr>
          <p:cNvCxnSpPr>
            <a:cxnSpLocks/>
          </p:cNvCxnSpPr>
          <p:nvPr/>
        </p:nvCxnSpPr>
        <p:spPr>
          <a:xfrm flipV="1">
            <a:off x="1539478" y="4771434"/>
            <a:ext cx="759833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B78B54E-456B-5540-4451-B73ABF5E8DA2}"/>
              </a:ext>
            </a:extLst>
          </p:cNvPr>
          <p:cNvSpPr txBox="1"/>
          <p:nvPr/>
        </p:nvSpPr>
        <p:spPr>
          <a:xfrm>
            <a:off x="288545" y="1192544"/>
            <a:ext cx="371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Cross-sectional views (</a:t>
            </a:r>
            <a:r>
              <a:rPr lang="en-US" altLang="ko-KR" dirty="0">
                <a:solidFill>
                  <a:srgbClr val="0000CC"/>
                </a:solidFill>
              </a:rPr>
              <a:t>z = -3.3 mm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73F46B2-B3A5-14C6-5D77-65A8EA348F7D}"/>
                  </a:ext>
                </a:extLst>
              </p:cNvPr>
              <p:cNvSpPr txBox="1"/>
              <p:nvPr/>
            </p:nvSpPr>
            <p:spPr>
              <a:xfrm>
                <a:off x="374784" y="1503601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73F46B2-B3A5-14C6-5D77-65A8EA348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84" y="1503601"/>
                <a:ext cx="768048" cy="2811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직사각형 41">
            <a:extLst>
              <a:ext uri="{FF2B5EF4-FFF2-40B4-BE49-F238E27FC236}">
                <a16:creationId xmlns:a16="http://schemas.microsoft.com/office/drawing/2014/main" id="{53DBC7F9-D97A-A8C8-69BA-E9002358BB3E}"/>
              </a:ext>
            </a:extLst>
          </p:cNvPr>
          <p:cNvSpPr/>
          <p:nvPr/>
        </p:nvSpPr>
        <p:spPr>
          <a:xfrm>
            <a:off x="236758" y="2056351"/>
            <a:ext cx="725098" cy="113444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CFB0440-A7FD-A3AA-6CD6-00D5A0D5CC45}"/>
              </a:ext>
            </a:extLst>
          </p:cNvPr>
          <p:cNvSpPr/>
          <p:nvPr/>
        </p:nvSpPr>
        <p:spPr>
          <a:xfrm>
            <a:off x="3284817" y="1995377"/>
            <a:ext cx="716375" cy="11954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8FFF8DE-C027-DC9E-EE56-59E75B32E16E}"/>
                  </a:ext>
                </a:extLst>
              </p:cNvPr>
              <p:cNvSpPr txBox="1"/>
              <p:nvPr/>
            </p:nvSpPr>
            <p:spPr>
              <a:xfrm>
                <a:off x="-4769" y="2660104"/>
                <a:ext cx="2766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ko-KR" altLang="en-US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8FFF8DE-C027-DC9E-EE56-59E75B32E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9" y="2660104"/>
                <a:ext cx="276622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82E463D-59A2-31FA-A2C5-5C6160007B79}"/>
              </a:ext>
            </a:extLst>
          </p:cNvPr>
          <p:cNvCxnSpPr>
            <a:cxnSpLocks/>
          </p:cNvCxnSpPr>
          <p:nvPr/>
        </p:nvCxnSpPr>
        <p:spPr>
          <a:xfrm>
            <a:off x="3232426" y="2657711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8C31470F-D85B-2620-115C-D560D67E2F19}"/>
              </a:ext>
            </a:extLst>
          </p:cNvPr>
          <p:cNvCxnSpPr>
            <a:cxnSpLocks/>
          </p:cNvCxnSpPr>
          <p:nvPr/>
        </p:nvCxnSpPr>
        <p:spPr>
          <a:xfrm flipH="1">
            <a:off x="3738629" y="2330658"/>
            <a:ext cx="153142" cy="1293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7E2DDC50-BB41-1664-AB5F-D1D945378BBF}"/>
              </a:ext>
            </a:extLst>
          </p:cNvPr>
          <p:cNvCxnSpPr>
            <a:cxnSpLocks/>
          </p:cNvCxnSpPr>
          <p:nvPr/>
        </p:nvCxnSpPr>
        <p:spPr>
          <a:xfrm>
            <a:off x="2399349" y="2234159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55" descr="목재의이(가) 표시된 사진&#10;&#10;자동 생성된 설명">
            <a:extLst>
              <a:ext uri="{FF2B5EF4-FFF2-40B4-BE49-F238E27FC236}">
                <a16:creationId xmlns:a16="http://schemas.microsoft.com/office/drawing/2014/main" id="{39EFD167-09C9-5EB4-33A6-27CC15A2321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40701" r="7521" b="49243"/>
          <a:stretch/>
        </p:blipFill>
        <p:spPr>
          <a:xfrm>
            <a:off x="5483718" y="923168"/>
            <a:ext cx="3509679" cy="550995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68F8B456-6248-BB3C-69EF-33000DE2B041}"/>
              </a:ext>
            </a:extLst>
          </p:cNvPr>
          <p:cNvSpPr/>
          <p:nvPr/>
        </p:nvSpPr>
        <p:spPr>
          <a:xfrm>
            <a:off x="5485887" y="921447"/>
            <a:ext cx="3507510" cy="547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E65ED80-3A90-E7DC-2E8D-0621C172D64E}"/>
              </a:ext>
            </a:extLst>
          </p:cNvPr>
          <p:cNvCxnSpPr>
            <a:cxnSpLocks/>
          </p:cNvCxnSpPr>
          <p:nvPr/>
        </p:nvCxnSpPr>
        <p:spPr>
          <a:xfrm flipH="1">
            <a:off x="5483718" y="1339809"/>
            <a:ext cx="3509679" cy="336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138C380-FD0E-840E-0205-85BE066F6706}"/>
              </a:ext>
            </a:extLst>
          </p:cNvPr>
          <p:cNvSpPr txBox="1"/>
          <p:nvPr/>
        </p:nvSpPr>
        <p:spPr>
          <a:xfrm>
            <a:off x="5428762" y="1090905"/>
            <a:ext cx="88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Focal plane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77C2C95-B016-B285-C604-2ED374EF4383}"/>
              </a:ext>
            </a:extLst>
          </p:cNvPr>
          <p:cNvCxnSpPr>
            <a:cxnSpLocks/>
          </p:cNvCxnSpPr>
          <p:nvPr/>
        </p:nvCxnSpPr>
        <p:spPr>
          <a:xfrm flipH="1">
            <a:off x="5483718" y="1401156"/>
            <a:ext cx="3509679" cy="3362"/>
          </a:xfrm>
          <a:prstGeom prst="line">
            <a:avLst/>
          </a:prstGeom>
          <a:ln w="19050">
            <a:solidFill>
              <a:srgbClr val="0000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30D6A33C-0614-303C-263D-2A2855BD76B0}"/>
              </a:ext>
            </a:extLst>
          </p:cNvPr>
          <p:cNvCxnSpPr>
            <a:cxnSpLocks/>
          </p:cNvCxnSpPr>
          <p:nvPr/>
        </p:nvCxnSpPr>
        <p:spPr>
          <a:xfrm>
            <a:off x="4994726" y="2230579"/>
            <a:ext cx="206308" cy="1611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3F942A4-37D7-AF7E-6F05-BF5F9D78D04C}"/>
                  </a:ext>
                </a:extLst>
              </p:cNvPr>
              <p:cNvSpPr txBox="1"/>
              <p:nvPr/>
            </p:nvSpPr>
            <p:spPr>
              <a:xfrm>
                <a:off x="1476849" y="4312629"/>
                <a:ext cx="1417714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altLang="ko-KR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ko-KR" sz="12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2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𝒔𝒄𝒂𝒏</m:t>
                                  </m:r>
                                </m:sub>
                              </m:sSub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3F942A4-37D7-AF7E-6F05-BF5F9D78D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49" y="4312629"/>
                <a:ext cx="1417714" cy="471989"/>
              </a:xfrm>
              <a:prstGeom prst="rect">
                <a:avLst/>
              </a:prstGeom>
              <a:blipFill>
                <a:blip r:embed="rId2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421B0A-6177-C8A4-3D52-DB764D47F433}"/>
                  </a:ext>
                </a:extLst>
              </p:cNvPr>
              <p:cNvSpPr txBox="1"/>
              <p:nvPr/>
            </p:nvSpPr>
            <p:spPr>
              <a:xfrm>
                <a:off x="1476850" y="5848133"/>
                <a:ext cx="1417713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altLang="ko-KR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ko-KR" sz="12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𝒔𝒄𝒂𝒏</m:t>
                                  </m:r>
                                </m:sub>
                              </m:sSub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421B0A-6177-C8A4-3D52-DB764D47F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50" y="5848133"/>
                <a:ext cx="1417713" cy="471989"/>
              </a:xfrm>
              <a:prstGeom prst="rect">
                <a:avLst/>
              </a:prstGeom>
              <a:blipFill>
                <a:blip r:embed="rId29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62F6DF9-BED5-F7FC-C348-378184C779F6}"/>
                  </a:ext>
                </a:extLst>
              </p:cNvPr>
              <p:cNvSpPr txBox="1"/>
              <p:nvPr/>
            </p:nvSpPr>
            <p:spPr>
              <a:xfrm>
                <a:off x="1484508" y="2825758"/>
                <a:ext cx="349830" cy="407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</m:oMath>
                  </m:oMathPara>
                </a14:m>
                <a:endParaRPr lang="ko-KR" altLang="en-US" sz="1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62F6DF9-BED5-F7FC-C348-378184C7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08" y="2825758"/>
                <a:ext cx="349830" cy="407356"/>
              </a:xfrm>
              <a:prstGeom prst="rect">
                <a:avLst/>
              </a:prstGeom>
              <a:blipFill>
                <a:blip r:embed="rId3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E1AC7495-9FBE-AEFF-4F3B-168005C16511}"/>
              </a:ext>
            </a:extLst>
          </p:cNvPr>
          <p:cNvCxnSpPr>
            <a:cxnSpLocks/>
          </p:cNvCxnSpPr>
          <p:nvPr/>
        </p:nvCxnSpPr>
        <p:spPr>
          <a:xfrm flipV="1">
            <a:off x="70915" y="2933251"/>
            <a:ext cx="0" cy="25755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EF6E5C0D-1C48-DB6F-3FD0-98663018F1AE}"/>
              </a:ext>
            </a:extLst>
          </p:cNvPr>
          <p:cNvCxnSpPr>
            <a:cxnSpLocks/>
          </p:cNvCxnSpPr>
          <p:nvPr/>
        </p:nvCxnSpPr>
        <p:spPr>
          <a:xfrm>
            <a:off x="70915" y="3190802"/>
            <a:ext cx="26035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685298C-6FE3-2BBC-5702-FBD956BFC05B}"/>
                  </a:ext>
                </a:extLst>
              </p:cNvPr>
              <p:cNvSpPr txBox="1"/>
              <p:nvPr/>
            </p:nvSpPr>
            <p:spPr>
              <a:xfrm>
                <a:off x="263870" y="2933251"/>
                <a:ext cx="2766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</m:oMath>
                  </m:oMathPara>
                </a14:m>
                <a:endParaRPr lang="ko-KR" altLang="en-US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685298C-6FE3-2BBC-5702-FBD956BFC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0" y="2933251"/>
                <a:ext cx="276622" cy="369332"/>
              </a:xfrm>
              <a:prstGeom prst="rect">
                <a:avLst/>
              </a:prstGeom>
              <a:blipFill>
                <a:blip r:embed="rId31"/>
                <a:stretch>
                  <a:fillRect r="-8696"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평행 사변형 71">
            <a:extLst>
              <a:ext uri="{FF2B5EF4-FFF2-40B4-BE49-F238E27FC236}">
                <a16:creationId xmlns:a16="http://schemas.microsoft.com/office/drawing/2014/main" id="{EE43E9C7-7E4D-39F9-7188-84F284B0D625}"/>
              </a:ext>
            </a:extLst>
          </p:cNvPr>
          <p:cNvSpPr/>
          <p:nvPr/>
        </p:nvSpPr>
        <p:spPr>
          <a:xfrm>
            <a:off x="179836" y="4792230"/>
            <a:ext cx="1328139" cy="317134"/>
          </a:xfrm>
          <a:prstGeom prst="parallelogram">
            <a:avLst>
              <a:gd name="adj" fmla="val 10125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BF3EEA8D-7065-D44B-7A69-5E5301F84F87}"/>
              </a:ext>
            </a:extLst>
          </p:cNvPr>
          <p:cNvCxnSpPr>
            <a:cxnSpLocks/>
          </p:cNvCxnSpPr>
          <p:nvPr/>
        </p:nvCxnSpPr>
        <p:spPr>
          <a:xfrm flipV="1">
            <a:off x="66509" y="4790618"/>
            <a:ext cx="0" cy="871846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A19F7AFE-D84F-52E2-F75C-378BD6BC1B80}"/>
              </a:ext>
            </a:extLst>
          </p:cNvPr>
          <p:cNvCxnSpPr>
            <a:cxnSpLocks/>
          </p:cNvCxnSpPr>
          <p:nvPr/>
        </p:nvCxnSpPr>
        <p:spPr>
          <a:xfrm>
            <a:off x="66509" y="5662464"/>
            <a:ext cx="81530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95970ACF-271E-8379-8184-C218B1A19BC2}"/>
              </a:ext>
            </a:extLst>
          </p:cNvPr>
          <p:cNvCxnSpPr>
            <a:cxnSpLocks/>
          </p:cNvCxnSpPr>
          <p:nvPr/>
        </p:nvCxnSpPr>
        <p:spPr>
          <a:xfrm flipV="1">
            <a:off x="70915" y="5192625"/>
            <a:ext cx="457610" cy="46983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정육면체 92">
            <a:extLst>
              <a:ext uri="{FF2B5EF4-FFF2-40B4-BE49-F238E27FC236}">
                <a16:creationId xmlns:a16="http://schemas.microsoft.com/office/drawing/2014/main" id="{F4A9607C-8DCA-8A47-C6D8-241AB557AA79}"/>
              </a:ext>
            </a:extLst>
          </p:cNvPr>
          <p:cNvSpPr/>
          <p:nvPr/>
        </p:nvSpPr>
        <p:spPr>
          <a:xfrm>
            <a:off x="191528" y="4344265"/>
            <a:ext cx="1309853" cy="119374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E38A51C-5A35-5DB4-1D69-6F76E6CE50A5}"/>
                  </a:ext>
                </a:extLst>
              </p:cNvPr>
              <p:cNvSpPr txBox="1"/>
              <p:nvPr/>
            </p:nvSpPr>
            <p:spPr>
              <a:xfrm>
                <a:off x="857737" y="5605256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E38A51C-5A35-5DB4-1D69-6F76E6CE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37" y="5605256"/>
                <a:ext cx="161711" cy="246221"/>
              </a:xfrm>
              <a:prstGeom prst="rect">
                <a:avLst/>
              </a:prstGeom>
              <a:blipFill>
                <a:blip r:embed="rId32"/>
                <a:stretch>
                  <a:fillRect l="-19231" r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B2B6FBB-9E02-2957-796D-36CA95C81444}"/>
                  </a:ext>
                </a:extLst>
              </p:cNvPr>
              <p:cNvSpPr txBox="1"/>
              <p:nvPr/>
            </p:nvSpPr>
            <p:spPr>
              <a:xfrm>
                <a:off x="-17740" y="4555102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B2B6FBB-9E02-2957-796D-36CA95C8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40" y="4555102"/>
                <a:ext cx="149400" cy="246221"/>
              </a:xfrm>
              <a:prstGeom prst="rect">
                <a:avLst/>
              </a:prstGeom>
              <a:blipFill>
                <a:blip r:embed="rId33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평행 사변형 97">
            <a:extLst>
              <a:ext uri="{FF2B5EF4-FFF2-40B4-BE49-F238E27FC236}">
                <a16:creationId xmlns:a16="http://schemas.microsoft.com/office/drawing/2014/main" id="{C4EEB9C2-4B02-3269-1BF2-6CD6EA087001}"/>
              </a:ext>
            </a:extLst>
          </p:cNvPr>
          <p:cNvSpPr/>
          <p:nvPr/>
        </p:nvSpPr>
        <p:spPr>
          <a:xfrm>
            <a:off x="179836" y="4951844"/>
            <a:ext cx="1328139" cy="317134"/>
          </a:xfrm>
          <a:prstGeom prst="parallelogram">
            <a:avLst>
              <a:gd name="adj" fmla="val 101256"/>
            </a:avLst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2BDC369-F164-829C-D60F-BDBCDE0EADBA}"/>
              </a:ext>
            </a:extLst>
          </p:cNvPr>
          <p:cNvSpPr txBox="1"/>
          <p:nvPr/>
        </p:nvSpPr>
        <p:spPr>
          <a:xfrm>
            <a:off x="292842" y="5269778"/>
            <a:ext cx="96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00CC"/>
                </a:solidFill>
              </a:rPr>
              <a:t>(z = -3.3 mm)</a:t>
            </a:r>
            <a:endParaRPr lang="ko-KR" alt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6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823664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2546F0C1-8017-439F-8AAF-745CB583CDFA}"/>
              </a:ext>
            </a:extLst>
          </p:cNvPr>
          <p:cNvSpPr txBox="1"/>
          <p:nvPr/>
        </p:nvSpPr>
        <p:spPr>
          <a:xfrm>
            <a:off x="288546" y="1192544"/>
            <a:ext cx="178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Axial views</a:t>
            </a:r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A8B46B-1E73-4423-B4B7-1B85FBFB1883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PCB image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7C1B8D3-5658-917E-483C-FD5E20C9B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735284" y="3031450"/>
            <a:ext cx="1694737" cy="100667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8EBAB7-1A5D-85A0-3C47-A93ED8D0C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473190" y="3031451"/>
            <a:ext cx="1694735" cy="100667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4833E38-34E1-0D39-0859-7B0597E32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211094" y="3031449"/>
            <a:ext cx="1694735" cy="100667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71216C6-0071-5E55-BFCE-FB0F265659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220006" y="4096352"/>
            <a:ext cx="1695449" cy="97318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6A31DB6-31AE-DC3C-1CEC-DB41E05E93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230659" y="5121682"/>
            <a:ext cx="1684795" cy="97213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1A64601-21F0-F890-A8C8-B300CB1504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 b="18018"/>
          <a:stretch/>
        </p:blipFill>
        <p:spPr>
          <a:xfrm rot="10800000">
            <a:off x="255091" y="4080690"/>
            <a:ext cx="1695452" cy="1007428"/>
          </a:xfrm>
          <a:prstGeom prst="rect">
            <a:avLst/>
          </a:prstGeom>
        </p:spPr>
      </p:pic>
      <p:pic>
        <p:nvPicPr>
          <p:cNvPr id="26" name="그림 25" descr="흐림이(가) 표시된 사진&#10;&#10;자동 생성된 설명">
            <a:extLst>
              <a:ext uri="{FF2B5EF4-FFF2-40B4-BE49-F238E27FC236}">
                <a16:creationId xmlns:a16="http://schemas.microsoft.com/office/drawing/2014/main" id="{F8F19213-F7C9-F559-B09E-3060D11B20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094" y="3031451"/>
            <a:ext cx="1695450" cy="100667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74C680A-4556-507F-8FDD-FE6C6D7FC3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 b="17454"/>
          <a:stretch/>
        </p:blipFill>
        <p:spPr>
          <a:xfrm rot="10800000">
            <a:off x="255088" y="5121683"/>
            <a:ext cx="1693450" cy="98365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B7DB725-9344-1A6D-3495-62326516D0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9017" y="4090154"/>
            <a:ext cx="1695449" cy="988497"/>
          </a:xfrm>
          <a:prstGeom prst="rect">
            <a:avLst/>
          </a:prstGeom>
        </p:spPr>
      </p:pic>
      <p:pic>
        <p:nvPicPr>
          <p:cNvPr id="32" name="그림 31" descr="흐림이(가) 표시된 사진&#10;&#10;자동 생성된 설명">
            <a:extLst>
              <a:ext uri="{FF2B5EF4-FFF2-40B4-BE49-F238E27FC236}">
                <a16:creationId xmlns:a16="http://schemas.microsoft.com/office/drawing/2014/main" id="{2B9761DF-E48D-2C70-D123-C74ECA17B9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9024" y="3031449"/>
            <a:ext cx="1695449" cy="100667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8F72569A-F6C5-70D3-74EE-749806FC2C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5015" y="5127440"/>
            <a:ext cx="1693449" cy="972134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1921225-4246-4787-8E24-F9B39B8CC5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740913" y="4090154"/>
            <a:ext cx="1694737" cy="97938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A77F67B-B579-98F4-F4FE-10E29C0F1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478819" y="4090152"/>
            <a:ext cx="1694735" cy="97938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608719C-A015-D3B1-8621-E5038161C2A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746193" y="5131108"/>
            <a:ext cx="1686814" cy="97938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B71F5E89-C6E1-36CE-B3A0-91BA23BBE3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481111" y="5131109"/>
            <a:ext cx="1686814" cy="97938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6275C37-6009-DCE9-674D-C67B3E0C3657}"/>
              </a:ext>
            </a:extLst>
          </p:cNvPr>
          <p:cNvSpPr txBox="1"/>
          <p:nvPr/>
        </p:nvSpPr>
        <p:spPr>
          <a:xfrm>
            <a:off x="1560149" y="3781997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304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6DEA5F-AEFC-203C-8640-CB8D4A25B60A}"/>
              </a:ext>
            </a:extLst>
          </p:cNvPr>
          <p:cNvSpPr txBox="1"/>
          <p:nvPr/>
        </p:nvSpPr>
        <p:spPr>
          <a:xfrm>
            <a:off x="3292753" y="3781997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304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D53BEA-F484-719C-AB9C-DE943E99D370}"/>
              </a:ext>
            </a:extLst>
          </p:cNvPr>
          <p:cNvSpPr txBox="1"/>
          <p:nvPr/>
        </p:nvSpPr>
        <p:spPr>
          <a:xfrm>
            <a:off x="5025357" y="3781997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304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68F615-4DC3-685D-6F04-AF0136C9574B}"/>
              </a:ext>
            </a:extLst>
          </p:cNvPr>
          <p:cNvSpPr txBox="1"/>
          <p:nvPr/>
        </p:nvSpPr>
        <p:spPr>
          <a:xfrm>
            <a:off x="6757961" y="3781997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304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8C3A59B-D896-47F6-A90E-7E65A198C6C9}"/>
              </a:ext>
            </a:extLst>
          </p:cNvPr>
          <p:cNvSpPr txBox="1"/>
          <p:nvPr/>
        </p:nvSpPr>
        <p:spPr>
          <a:xfrm>
            <a:off x="8470999" y="3781997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304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3BD43AC-512A-FF52-6B05-EAC15A41A8CE}"/>
              </a:ext>
            </a:extLst>
          </p:cNvPr>
          <p:cNvSpPr txBox="1"/>
          <p:nvPr/>
        </p:nvSpPr>
        <p:spPr>
          <a:xfrm>
            <a:off x="1617028" y="4822902"/>
            <a:ext cx="39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79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76F20E5-26E0-FA99-15DF-26A6A776DD3C}"/>
              </a:ext>
            </a:extLst>
          </p:cNvPr>
          <p:cNvSpPr txBox="1"/>
          <p:nvPr/>
        </p:nvSpPr>
        <p:spPr>
          <a:xfrm>
            <a:off x="3309185" y="4822902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152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68766C6-3DD8-C34C-BA84-00BE9922A51E}"/>
              </a:ext>
            </a:extLst>
          </p:cNvPr>
          <p:cNvSpPr txBox="1"/>
          <p:nvPr/>
        </p:nvSpPr>
        <p:spPr>
          <a:xfrm>
            <a:off x="5041789" y="4822902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215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D3E683-496A-DF8B-5820-696BF13CF6FD}"/>
              </a:ext>
            </a:extLst>
          </p:cNvPr>
          <p:cNvSpPr txBox="1"/>
          <p:nvPr/>
        </p:nvSpPr>
        <p:spPr>
          <a:xfrm>
            <a:off x="6774393" y="4822902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264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BC770B-AC5D-36DD-45B7-720C785E8894}"/>
              </a:ext>
            </a:extLst>
          </p:cNvPr>
          <p:cNvSpPr txBox="1"/>
          <p:nvPr/>
        </p:nvSpPr>
        <p:spPr>
          <a:xfrm>
            <a:off x="8487431" y="4822902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294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AF85F3-C713-061C-2B8C-DEBA9AFF2E6E}"/>
              </a:ext>
            </a:extLst>
          </p:cNvPr>
          <p:cNvSpPr txBox="1"/>
          <p:nvPr/>
        </p:nvSpPr>
        <p:spPr>
          <a:xfrm>
            <a:off x="1617028" y="5852226"/>
            <a:ext cx="39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82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45CEF98-5D73-4042-31BD-268CF2BAFDE7}"/>
              </a:ext>
            </a:extLst>
          </p:cNvPr>
          <p:cNvSpPr txBox="1"/>
          <p:nvPr/>
        </p:nvSpPr>
        <p:spPr>
          <a:xfrm>
            <a:off x="3273330" y="5852226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176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305253-FD73-331D-5BBA-828D3095C8B2}"/>
              </a:ext>
            </a:extLst>
          </p:cNvPr>
          <p:cNvSpPr txBox="1"/>
          <p:nvPr/>
        </p:nvSpPr>
        <p:spPr>
          <a:xfrm>
            <a:off x="5041789" y="5852226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304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C0980C-B541-4960-455E-C87A52034224}"/>
              </a:ext>
            </a:extLst>
          </p:cNvPr>
          <p:cNvSpPr txBox="1"/>
          <p:nvPr/>
        </p:nvSpPr>
        <p:spPr>
          <a:xfrm>
            <a:off x="6774393" y="5852226"/>
            <a:ext cx="50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527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940EBCD-3FB4-4CDE-A0BE-FE95CB6A252E}"/>
              </a:ext>
            </a:extLst>
          </p:cNvPr>
          <p:cNvSpPr txBox="1"/>
          <p:nvPr/>
        </p:nvSpPr>
        <p:spPr>
          <a:xfrm>
            <a:off x="8422082" y="5852226"/>
            <a:ext cx="57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1134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03548AF3-C231-9F9A-41D3-0037036C580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b="19613"/>
          <a:stretch/>
        </p:blipFill>
        <p:spPr>
          <a:xfrm rot="10800000">
            <a:off x="219580" y="1684618"/>
            <a:ext cx="1687505" cy="9987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B7A90F9-9F57-A853-962F-316A794D78F0}"/>
              </a:ext>
            </a:extLst>
          </p:cNvPr>
          <p:cNvSpPr txBox="1"/>
          <p:nvPr/>
        </p:nvSpPr>
        <p:spPr>
          <a:xfrm>
            <a:off x="753369" y="2401385"/>
            <a:ext cx="111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Pixel # = 304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633FECC-6C4E-402B-3ECA-359271A5934D}"/>
              </a:ext>
            </a:extLst>
          </p:cNvPr>
          <p:cNvCxnSpPr>
            <a:cxnSpLocks/>
          </p:cNvCxnSpPr>
          <p:nvPr/>
        </p:nvCxnSpPr>
        <p:spPr>
          <a:xfrm>
            <a:off x="1818850" y="1676663"/>
            <a:ext cx="0" cy="100667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1B5305B-E87B-142B-D407-83D18110D36F}"/>
                  </a:ext>
                </a:extLst>
              </p:cNvPr>
              <p:cNvSpPr txBox="1"/>
              <p:nvPr/>
            </p:nvSpPr>
            <p:spPr>
              <a:xfrm>
                <a:off x="768030" y="281063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1B5305B-E87B-142B-D407-83D18110D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30" y="2810632"/>
                <a:ext cx="768048" cy="2811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A95CE2-5B1D-A19A-AB92-9552D7C365EB}"/>
                  </a:ext>
                </a:extLst>
              </p:cNvPr>
              <p:cNvSpPr txBox="1"/>
              <p:nvPr/>
            </p:nvSpPr>
            <p:spPr>
              <a:xfrm>
                <a:off x="2454914" y="281063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A95CE2-5B1D-A19A-AB92-9552D7C36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14" y="2810632"/>
                <a:ext cx="768048" cy="2811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E2C16FE-2D4B-AC98-22C7-04BA9B23E181}"/>
                  </a:ext>
                </a:extLst>
              </p:cNvPr>
              <p:cNvSpPr txBox="1"/>
              <p:nvPr/>
            </p:nvSpPr>
            <p:spPr>
              <a:xfrm>
                <a:off x="4198512" y="281063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E2C16FE-2D4B-AC98-22C7-04BA9B23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12" y="2810632"/>
                <a:ext cx="768048" cy="2811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2F7F886-3240-DF71-ACF7-11E4334FB8C1}"/>
                  </a:ext>
                </a:extLst>
              </p:cNvPr>
              <p:cNvSpPr txBox="1"/>
              <p:nvPr/>
            </p:nvSpPr>
            <p:spPr>
              <a:xfrm>
                <a:off x="5942110" y="281063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2F7F886-3240-DF71-ACF7-11E4334F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10" y="2810632"/>
                <a:ext cx="768048" cy="2811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B2206CF-FF46-0201-2988-B4C91BCE60DF}"/>
                  </a:ext>
                </a:extLst>
              </p:cNvPr>
              <p:cNvSpPr txBox="1"/>
              <p:nvPr/>
            </p:nvSpPr>
            <p:spPr>
              <a:xfrm>
                <a:off x="7689421" y="2810632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B2206CF-FF46-0201-2988-B4C91BCE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21" y="2810632"/>
                <a:ext cx="768048" cy="2811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A20F2C2A-80B2-E35A-BB85-9323EB3DDDD1}"/>
              </a:ext>
            </a:extLst>
          </p:cNvPr>
          <p:cNvCxnSpPr>
            <a:cxnSpLocks/>
          </p:cNvCxnSpPr>
          <p:nvPr/>
        </p:nvCxnSpPr>
        <p:spPr>
          <a:xfrm flipV="1">
            <a:off x="147598" y="2511413"/>
            <a:ext cx="0" cy="257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B7DE7380-EC36-B4F3-483A-873AC16BB55D}"/>
              </a:ext>
            </a:extLst>
          </p:cNvPr>
          <p:cNvCxnSpPr>
            <a:cxnSpLocks/>
          </p:cNvCxnSpPr>
          <p:nvPr/>
        </p:nvCxnSpPr>
        <p:spPr>
          <a:xfrm>
            <a:off x="147598" y="2768964"/>
            <a:ext cx="2603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0EBE57B-A7B8-CF18-6FFC-3A6FE12A01DD}"/>
                  </a:ext>
                </a:extLst>
              </p:cNvPr>
              <p:cNvSpPr txBox="1"/>
              <p:nvPr/>
            </p:nvSpPr>
            <p:spPr>
              <a:xfrm>
                <a:off x="-72014" y="2310785"/>
                <a:ext cx="2766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0EBE57B-A7B8-CF18-6FFC-3A6FE12A0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014" y="2310785"/>
                <a:ext cx="276622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B40F915-9D8F-034A-776F-657E1F459DA5}"/>
                  </a:ext>
                </a:extLst>
              </p:cNvPr>
              <p:cNvSpPr txBox="1"/>
              <p:nvPr/>
            </p:nvSpPr>
            <p:spPr>
              <a:xfrm>
                <a:off x="275041" y="2721896"/>
                <a:ext cx="2766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B40F915-9D8F-034A-776F-657E1F459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1" y="2721896"/>
                <a:ext cx="276622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0421A8-3815-11E9-2DB7-B9CE5BA94804}"/>
                  </a:ext>
                </a:extLst>
              </p:cNvPr>
              <p:cNvSpPr txBox="1"/>
              <p:nvPr/>
            </p:nvSpPr>
            <p:spPr>
              <a:xfrm>
                <a:off x="692299" y="1465315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0421A8-3815-11E9-2DB7-B9CE5BA9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9" y="1465315"/>
                <a:ext cx="768048" cy="28116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 descr="텍스트, 전자기기이(가) 표시된 사진&#10;&#10;자동 생성된 설명">
            <a:extLst>
              <a:ext uri="{FF2B5EF4-FFF2-40B4-BE49-F238E27FC236}">
                <a16:creationId xmlns:a16="http://schemas.microsoft.com/office/drawing/2014/main" id="{F6B1D61D-8FD9-01D9-5A98-BD88167CF3E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16368" r="21302" b="14605"/>
          <a:stretch/>
        </p:blipFill>
        <p:spPr>
          <a:xfrm rot="16200000">
            <a:off x="6846471" y="525653"/>
            <a:ext cx="1671642" cy="2525760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C99C141-14F6-19CE-20F7-9FAD092D2497}"/>
              </a:ext>
            </a:extLst>
          </p:cNvPr>
          <p:cNvCxnSpPr>
            <a:cxnSpLocks/>
          </p:cNvCxnSpPr>
          <p:nvPr/>
        </p:nvCxnSpPr>
        <p:spPr>
          <a:xfrm>
            <a:off x="7637842" y="952712"/>
            <a:ext cx="0" cy="1671642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BD0D702-BEF6-7AF1-DBC2-842B1A948198}"/>
              </a:ext>
            </a:extLst>
          </p:cNvPr>
          <p:cNvSpPr/>
          <p:nvPr/>
        </p:nvSpPr>
        <p:spPr>
          <a:xfrm>
            <a:off x="6419412" y="952712"/>
            <a:ext cx="2525757" cy="167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CA8B0C-E860-D027-E7DD-53A772141818}"/>
                  </a:ext>
                </a:extLst>
              </p:cNvPr>
              <p:cNvSpPr txBox="1"/>
              <p:nvPr/>
            </p:nvSpPr>
            <p:spPr>
              <a:xfrm>
                <a:off x="175078" y="4634453"/>
                <a:ext cx="1417714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altLang="ko-KR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ko-KR" sz="12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2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𝒔𝒄𝒂𝒏</m:t>
                                  </m:r>
                                </m:sub>
                              </m:sSub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CA8B0C-E860-D027-E7DD-53A772141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8" y="4634453"/>
                <a:ext cx="1417714" cy="471989"/>
              </a:xfrm>
              <a:prstGeom prst="rect">
                <a:avLst/>
              </a:prstGeom>
              <a:blipFill>
                <a:blip r:embed="rId2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C06970-18DA-6BF1-A916-790DE64C0C2E}"/>
                  </a:ext>
                </a:extLst>
              </p:cNvPr>
              <p:cNvSpPr txBox="1"/>
              <p:nvPr/>
            </p:nvSpPr>
            <p:spPr>
              <a:xfrm>
                <a:off x="199315" y="5664081"/>
                <a:ext cx="1417713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altLang="ko-KR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ko-KR" sz="12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ko-KR" sz="1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𝒔𝒄𝒂𝒏</m:t>
                                  </m:r>
                                </m:sub>
                              </m:sSub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C06970-18DA-6BF1-A916-790DE64C0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15" y="5664081"/>
                <a:ext cx="1417713" cy="471989"/>
              </a:xfrm>
              <a:prstGeom prst="rect">
                <a:avLst/>
              </a:prstGeom>
              <a:blipFill>
                <a:blip r:embed="rId29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6CB5E6-2DA2-1EC8-28AB-102BB2D5E250}"/>
                  </a:ext>
                </a:extLst>
              </p:cNvPr>
              <p:cNvSpPr txBox="1"/>
              <p:nvPr/>
            </p:nvSpPr>
            <p:spPr>
              <a:xfrm>
                <a:off x="211925" y="3639769"/>
                <a:ext cx="349830" cy="407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1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</m:oMath>
                  </m:oMathPara>
                </a14:m>
                <a:endParaRPr lang="ko-KR" altLang="en-US" sz="1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6CB5E6-2DA2-1EC8-28AB-102BB2D5E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25" y="3639769"/>
                <a:ext cx="349830" cy="407356"/>
              </a:xfrm>
              <a:prstGeom prst="rect">
                <a:avLst/>
              </a:prstGeom>
              <a:blipFill>
                <a:blip r:embed="rId30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2792E03-4010-EC90-33CC-401033F12A03}"/>
                  </a:ext>
                </a:extLst>
              </p:cNvPr>
              <p:cNvSpPr txBox="1"/>
              <p:nvPr/>
            </p:nvSpPr>
            <p:spPr>
              <a:xfrm>
                <a:off x="5077882" y="1932136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2792E03-4010-EC90-33CC-401033F12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882" y="1932136"/>
                <a:ext cx="165430" cy="246221"/>
              </a:xfrm>
              <a:prstGeom prst="rect">
                <a:avLst/>
              </a:prstGeom>
              <a:blipFill>
                <a:blip r:embed="rId31"/>
                <a:stretch>
                  <a:fillRect l="-29630" r="-25926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B572308E-9DCD-8322-68A9-56E8E82F1B36}"/>
              </a:ext>
            </a:extLst>
          </p:cNvPr>
          <p:cNvCxnSpPr>
            <a:cxnSpLocks/>
          </p:cNvCxnSpPr>
          <p:nvPr/>
        </p:nvCxnSpPr>
        <p:spPr>
          <a:xfrm flipV="1">
            <a:off x="4785725" y="1728601"/>
            <a:ext cx="0" cy="871846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140202DD-6304-3BE9-84E1-0176118291E9}"/>
              </a:ext>
            </a:extLst>
          </p:cNvPr>
          <p:cNvCxnSpPr>
            <a:cxnSpLocks/>
          </p:cNvCxnSpPr>
          <p:nvPr/>
        </p:nvCxnSpPr>
        <p:spPr>
          <a:xfrm>
            <a:off x="4785725" y="2600447"/>
            <a:ext cx="81530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1EF3DBA9-2E74-5D1C-F442-E97F9C625DF3}"/>
              </a:ext>
            </a:extLst>
          </p:cNvPr>
          <p:cNvCxnSpPr>
            <a:cxnSpLocks/>
          </p:cNvCxnSpPr>
          <p:nvPr/>
        </p:nvCxnSpPr>
        <p:spPr>
          <a:xfrm flipV="1">
            <a:off x="4790131" y="2130608"/>
            <a:ext cx="457610" cy="46983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정육면체 69">
            <a:extLst>
              <a:ext uri="{FF2B5EF4-FFF2-40B4-BE49-F238E27FC236}">
                <a16:creationId xmlns:a16="http://schemas.microsoft.com/office/drawing/2014/main" id="{81F4A0E9-0DE0-2D54-7717-BBFF11DE76DC}"/>
              </a:ext>
            </a:extLst>
          </p:cNvPr>
          <p:cNvSpPr/>
          <p:nvPr/>
        </p:nvSpPr>
        <p:spPr>
          <a:xfrm>
            <a:off x="4910744" y="1282248"/>
            <a:ext cx="1309853" cy="119374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47D7CC-BA32-4072-D6E4-6E8C90310B30}"/>
                  </a:ext>
                </a:extLst>
              </p:cNvPr>
              <p:cNvSpPr txBox="1"/>
              <p:nvPr/>
            </p:nvSpPr>
            <p:spPr>
              <a:xfrm>
                <a:off x="5576953" y="2543239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47D7CC-BA32-4072-D6E4-6E8C9031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53" y="2543239"/>
                <a:ext cx="161711" cy="246221"/>
              </a:xfrm>
              <a:prstGeom prst="rect">
                <a:avLst/>
              </a:prstGeom>
              <a:blipFill>
                <a:blip r:embed="rId32"/>
                <a:stretch>
                  <a:fillRect l="-19231" r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ED6A4D4-E043-DD50-A082-ABF69FCA4267}"/>
                  </a:ext>
                </a:extLst>
              </p:cNvPr>
              <p:cNvSpPr txBox="1"/>
              <p:nvPr/>
            </p:nvSpPr>
            <p:spPr>
              <a:xfrm>
                <a:off x="4701476" y="1493085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ED6A4D4-E043-DD50-A082-ABF69FCA4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76" y="1493085"/>
                <a:ext cx="149400" cy="246221"/>
              </a:xfrm>
              <a:prstGeom prst="rect">
                <a:avLst/>
              </a:prstGeom>
              <a:blipFill>
                <a:blip r:embed="rId33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>
            <a:extLst>
              <a:ext uri="{FF2B5EF4-FFF2-40B4-BE49-F238E27FC236}">
                <a16:creationId xmlns:a16="http://schemas.microsoft.com/office/drawing/2014/main" id="{748543DE-200F-73D9-73F7-9EC014347BA9}"/>
              </a:ext>
            </a:extLst>
          </p:cNvPr>
          <p:cNvSpPr/>
          <p:nvPr/>
        </p:nvSpPr>
        <p:spPr>
          <a:xfrm>
            <a:off x="5064395" y="1427332"/>
            <a:ext cx="1002550" cy="895384"/>
          </a:xfrm>
          <a:prstGeom prst="rect">
            <a:avLst/>
          </a:prstGeom>
          <a:noFill/>
          <a:ln w="190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51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>
            <a:extLst>
              <a:ext uri="{FF2B5EF4-FFF2-40B4-BE49-F238E27FC236}">
                <a16:creationId xmlns:a16="http://schemas.microsoft.com/office/drawing/2014/main" id="{94901455-992F-4F63-9FCF-0045029918F4}"/>
              </a:ext>
            </a:extLst>
          </p:cNvPr>
          <p:cNvSpPr/>
          <p:nvPr/>
        </p:nvSpPr>
        <p:spPr>
          <a:xfrm>
            <a:off x="0" y="2969118"/>
            <a:ext cx="5312587" cy="2668598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orthographicFront">
              <a:rot lat="1200000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9B13D1A1-0AB7-4372-B8F0-E75BF8965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65334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8BF2D5BB-ADBC-4C4B-BAFC-A26764FB7072}"/>
              </a:ext>
            </a:extLst>
          </p:cNvPr>
          <p:cNvSpPr txBox="1"/>
          <p:nvPr/>
        </p:nvSpPr>
        <p:spPr>
          <a:xfrm>
            <a:off x="77731" y="764187"/>
            <a:ext cx="806734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Background</a:t>
            </a:r>
            <a:endParaRPr lang="ko-KR" altLang="en-US" sz="2200" dirty="0">
              <a:cs typeface="Arial" panose="020B0604020202020204" pitchFamily="34" charset="0"/>
            </a:endParaRPr>
          </a:p>
        </p:txBody>
      </p:sp>
      <p:sp>
        <p:nvSpPr>
          <p:cNvPr id="3" name="정육면체 2">
            <a:extLst>
              <a:ext uri="{FF2B5EF4-FFF2-40B4-BE49-F238E27FC236}">
                <a16:creationId xmlns:a16="http://schemas.microsoft.com/office/drawing/2014/main" id="{C23C300C-4A78-40EA-8FAD-25920019E1B7}"/>
              </a:ext>
            </a:extLst>
          </p:cNvPr>
          <p:cNvSpPr/>
          <p:nvPr/>
        </p:nvSpPr>
        <p:spPr>
          <a:xfrm>
            <a:off x="2372196" y="2186108"/>
            <a:ext cx="2463591" cy="1764303"/>
          </a:xfrm>
          <a:prstGeom prst="cube">
            <a:avLst>
              <a:gd name="adj" fmla="val 29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>
              <a:rot lat="20399999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정육면체 4">
            <a:extLst>
              <a:ext uri="{FF2B5EF4-FFF2-40B4-BE49-F238E27FC236}">
                <a16:creationId xmlns:a16="http://schemas.microsoft.com/office/drawing/2014/main" id="{1D34D83A-5667-4308-A74A-551122B9B0C4}"/>
              </a:ext>
            </a:extLst>
          </p:cNvPr>
          <p:cNvSpPr/>
          <p:nvPr/>
        </p:nvSpPr>
        <p:spPr>
          <a:xfrm>
            <a:off x="1455223" y="3511334"/>
            <a:ext cx="1659148" cy="1474559"/>
          </a:xfrm>
          <a:prstGeom prst="cub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0399999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EB1F4683-B1C4-4D26-A28E-AB370C46E3AB}"/>
              </a:ext>
            </a:extLst>
          </p:cNvPr>
          <p:cNvCxnSpPr>
            <a:cxnSpLocks/>
          </p:cNvCxnSpPr>
          <p:nvPr/>
        </p:nvCxnSpPr>
        <p:spPr>
          <a:xfrm>
            <a:off x="2284797" y="3237163"/>
            <a:ext cx="0" cy="2005804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0E62BCE8-EED5-47B4-95B5-5BD264E6326C}"/>
              </a:ext>
            </a:extLst>
          </p:cNvPr>
          <p:cNvCxnSpPr>
            <a:cxnSpLocks/>
          </p:cNvCxnSpPr>
          <p:nvPr/>
        </p:nvCxnSpPr>
        <p:spPr>
          <a:xfrm>
            <a:off x="2284797" y="4950887"/>
            <a:ext cx="0" cy="292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CF7848E0-7983-4E8F-91D3-7B2FB9C8B135}"/>
              </a:ext>
            </a:extLst>
          </p:cNvPr>
          <p:cNvCxnSpPr>
            <a:cxnSpLocks/>
          </p:cNvCxnSpPr>
          <p:nvPr/>
        </p:nvCxnSpPr>
        <p:spPr>
          <a:xfrm>
            <a:off x="2284797" y="3237163"/>
            <a:ext cx="0" cy="491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F0CE5A7-B65A-4908-8CC7-5FF2C8424436}"/>
              </a:ext>
            </a:extLst>
          </p:cNvPr>
          <p:cNvSpPr txBox="1"/>
          <p:nvPr/>
        </p:nvSpPr>
        <p:spPr>
          <a:xfrm>
            <a:off x="1834274" y="5109894"/>
            <a:ext cx="500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cs typeface="Arial" panose="020B0604020202020204" pitchFamily="34" charset="0"/>
              </a:rPr>
              <a:t>AOR</a:t>
            </a:r>
            <a:endParaRPr lang="ko-KR" altLang="en-US" sz="1100" dirty="0"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8FC299-1C07-4F7F-8B82-F443D301E655}"/>
              </a:ext>
            </a:extLst>
          </p:cNvPr>
          <p:cNvSpPr txBox="1"/>
          <p:nvPr/>
        </p:nvSpPr>
        <p:spPr>
          <a:xfrm>
            <a:off x="772783" y="5703068"/>
            <a:ext cx="654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cs typeface="Arial" panose="020B0604020202020204" pitchFamily="34" charset="0"/>
              </a:rPr>
              <a:t>Source</a:t>
            </a:r>
            <a:endParaRPr lang="ko-KR" altLang="en-US" sz="1100" dirty="0"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B9E4C0-C0CC-4263-89FC-BAB5110BCD5B}"/>
              </a:ext>
            </a:extLst>
          </p:cNvPr>
          <p:cNvSpPr txBox="1"/>
          <p:nvPr/>
        </p:nvSpPr>
        <p:spPr>
          <a:xfrm>
            <a:off x="3233962" y="1972846"/>
            <a:ext cx="740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cs typeface="Arial" panose="020B0604020202020204" pitchFamily="34" charset="0"/>
              </a:rPr>
              <a:t>Detector</a:t>
            </a:r>
            <a:endParaRPr lang="ko-KR" altLang="en-US" sz="1100" dirty="0">
              <a:cs typeface="Arial" panose="020B0604020202020204" pitchFamily="34" charset="0"/>
            </a:endParaRPr>
          </a:p>
        </p:txBody>
      </p: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B2087F56-6AA9-4563-9217-0284C573CBA4}"/>
              </a:ext>
            </a:extLst>
          </p:cNvPr>
          <p:cNvCxnSpPr>
            <a:cxnSpLocks/>
          </p:cNvCxnSpPr>
          <p:nvPr/>
        </p:nvCxnSpPr>
        <p:spPr>
          <a:xfrm flipH="1">
            <a:off x="1505984" y="4570039"/>
            <a:ext cx="320733" cy="27307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BD7A06A1-9F34-4534-B1D3-D5B11F31BC9E}"/>
              </a:ext>
            </a:extLst>
          </p:cNvPr>
          <p:cNvCxnSpPr>
            <a:cxnSpLocks/>
          </p:cNvCxnSpPr>
          <p:nvPr/>
        </p:nvCxnSpPr>
        <p:spPr>
          <a:xfrm>
            <a:off x="1848044" y="3508694"/>
            <a:ext cx="0" cy="1058705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76FDE9FB-5D5F-4EDB-AE5F-E9D97CEEDAF7}"/>
              </a:ext>
            </a:extLst>
          </p:cNvPr>
          <p:cNvCxnSpPr>
            <a:cxnSpLocks/>
          </p:cNvCxnSpPr>
          <p:nvPr/>
        </p:nvCxnSpPr>
        <p:spPr>
          <a:xfrm>
            <a:off x="1855601" y="4546854"/>
            <a:ext cx="1212480" cy="14613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89530FC9-F370-4CC4-B70E-D77B62F7813A}"/>
              </a:ext>
            </a:extLst>
          </p:cNvPr>
          <p:cNvCxnSpPr>
            <a:cxnSpLocks/>
          </p:cNvCxnSpPr>
          <p:nvPr/>
        </p:nvCxnSpPr>
        <p:spPr>
          <a:xfrm flipV="1">
            <a:off x="1309642" y="3860523"/>
            <a:ext cx="0" cy="447850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EDBFA135-E800-432F-9801-CFB23A47E609}"/>
              </a:ext>
            </a:extLst>
          </p:cNvPr>
          <p:cNvCxnSpPr>
            <a:cxnSpLocks/>
          </p:cNvCxnSpPr>
          <p:nvPr/>
        </p:nvCxnSpPr>
        <p:spPr>
          <a:xfrm>
            <a:off x="1306093" y="3863163"/>
            <a:ext cx="414786" cy="5295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DC6D4750-3AC4-4DC2-B277-C2ACF0BDBEC8}"/>
              </a:ext>
            </a:extLst>
          </p:cNvPr>
          <p:cNvCxnSpPr>
            <a:cxnSpLocks/>
          </p:cNvCxnSpPr>
          <p:nvPr/>
        </p:nvCxnSpPr>
        <p:spPr>
          <a:xfrm flipH="1">
            <a:off x="1306093" y="3561066"/>
            <a:ext cx="349853" cy="299457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B10653-D466-4062-A91F-7EFB09DAA242}"/>
                  </a:ext>
                </a:extLst>
              </p:cNvPr>
              <p:cNvSpPr txBox="1"/>
              <p:nvPr/>
            </p:nvSpPr>
            <p:spPr>
              <a:xfrm>
                <a:off x="1501514" y="3864141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B10653-D466-4062-A91F-7EFB09DA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14" y="3864141"/>
                <a:ext cx="373993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E98AE7E-403D-480D-B2C0-6BE67A131AAB}"/>
                  </a:ext>
                </a:extLst>
              </p:cNvPr>
              <p:cNvSpPr txBox="1"/>
              <p:nvPr/>
            </p:nvSpPr>
            <p:spPr>
              <a:xfrm>
                <a:off x="1342754" y="3394306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E98AE7E-403D-480D-B2C0-6BE67A13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54" y="3394306"/>
                <a:ext cx="37399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FD5B7CF-D11A-4239-A052-A8AB5172802D}"/>
                  </a:ext>
                </a:extLst>
              </p:cNvPr>
              <p:cNvSpPr txBox="1"/>
              <p:nvPr/>
            </p:nvSpPr>
            <p:spPr>
              <a:xfrm>
                <a:off x="1053768" y="4017355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FD5B7CF-D11A-4239-A052-A8AB5172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68" y="4017355"/>
                <a:ext cx="373993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AA4988C4-AA7A-4434-99E1-BD01F9CBE421}"/>
              </a:ext>
            </a:extLst>
          </p:cNvPr>
          <p:cNvCxnSpPr>
            <a:cxnSpLocks/>
          </p:cNvCxnSpPr>
          <p:nvPr/>
        </p:nvCxnSpPr>
        <p:spPr>
          <a:xfrm flipV="1">
            <a:off x="2345925" y="1975094"/>
            <a:ext cx="0" cy="447850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F32B19FE-9BBA-437D-937F-E6C8F95FA512}"/>
              </a:ext>
            </a:extLst>
          </p:cNvPr>
          <p:cNvCxnSpPr>
            <a:cxnSpLocks/>
          </p:cNvCxnSpPr>
          <p:nvPr/>
        </p:nvCxnSpPr>
        <p:spPr>
          <a:xfrm>
            <a:off x="2342376" y="1977734"/>
            <a:ext cx="414786" cy="5295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3618F1-9802-48C6-9434-B7088CE3ED1C}"/>
                  </a:ext>
                </a:extLst>
              </p:cNvPr>
              <p:cNvSpPr txBox="1"/>
              <p:nvPr/>
            </p:nvSpPr>
            <p:spPr>
              <a:xfrm>
                <a:off x="2602947" y="1772122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3618F1-9802-48C6-9434-B7088CE3E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947" y="1772122"/>
                <a:ext cx="37399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9451D71-900C-4874-AF6E-D959050D87E6}"/>
                  </a:ext>
                </a:extLst>
              </p:cNvPr>
              <p:cNvSpPr txBox="1"/>
              <p:nvPr/>
            </p:nvSpPr>
            <p:spPr>
              <a:xfrm>
                <a:off x="2059806" y="2316748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9451D71-900C-4874-AF6E-D959050D8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06" y="2316748"/>
                <a:ext cx="373993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7504849E-EDD6-4279-8279-9AF0C64E55C5}"/>
              </a:ext>
            </a:extLst>
          </p:cNvPr>
          <p:cNvSpPr txBox="1"/>
          <p:nvPr/>
        </p:nvSpPr>
        <p:spPr>
          <a:xfrm>
            <a:off x="550394" y="1388123"/>
            <a:ext cx="423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highlight>
                  <a:srgbClr val="FFFFFF"/>
                </a:highlight>
                <a:cs typeface="Arial" panose="020B0604020202020204" pitchFamily="34" charset="0"/>
              </a:rPr>
              <a:t>Computed Tomography (CT)</a:t>
            </a:r>
            <a:endParaRPr lang="ko-KR" altLang="en-US" sz="1400" b="1" dirty="0">
              <a:highlight>
                <a:srgbClr val="FFFFFF"/>
              </a:highlight>
              <a:cs typeface="Arial" panose="020B0604020202020204" pitchFamily="34" charset="0"/>
            </a:endParaRPr>
          </a:p>
        </p:txBody>
      </p:sp>
      <p:sp>
        <p:nvSpPr>
          <p:cNvPr id="109" name="자유형: 도형 108">
            <a:extLst>
              <a:ext uri="{FF2B5EF4-FFF2-40B4-BE49-F238E27FC236}">
                <a16:creationId xmlns:a16="http://schemas.microsoft.com/office/drawing/2014/main" id="{18C74776-89D4-4993-B144-533FE7160E78}"/>
              </a:ext>
            </a:extLst>
          </p:cNvPr>
          <p:cNvSpPr/>
          <p:nvPr/>
        </p:nvSpPr>
        <p:spPr>
          <a:xfrm rot="13525455">
            <a:off x="1783597" y="2233740"/>
            <a:ext cx="1532342" cy="3644298"/>
          </a:xfrm>
          <a:custGeom>
            <a:avLst/>
            <a:gdLst>
              <a:gd name="connsiteX0" fmla="*/ 593725 w 1187449"/>
              <a:gd name="connsiteY0" fmla="*/ 0 h 1825812"/>
              <a:gd name="connsiteX1" fmla="*/ 1187449 w 1187449"/>
              <a:gd name="connsiteY1" fmla="*/ 1606100 h 1825812"/>
              <a:gd name="connsiteX2" fmla="*/ 1184546 w 1187449"/>
              <a:gd name="connsiteY2" fmla="*/ 1606100 h 1825812"/>
              <a:gd name="connsiteX3" fmla="*/ 1187448 w 1187449"/>
              <a:gd name="connsiteY3" fmla="*/ 1616261 h 1825812"/>
              <a:gd name="connsiteX4" fmla="*/ 593724 w 1187449"/>
              <a:gd name="connsiteY4" fmla="*/ 1825812 h 1825812"/>
              <a:gd name="connsiteX5" fmla="*/ 0 w 1187449"/>
              <a:gd name="connsiteY5" fmla="*/ 1616261 h 1825812"/>
              <a:gd name="connsiteX6" fmla="*/ 2902 w 1187449"/>
              <a:gd name="connsiteY6" fmla="*/ 1606100 h 1825812"/>
              <a:gd name="connsiteX7" fmla="*/ 0 w 1187449"/>
              <a:gd name="connsiteY7" fmla="*/ 1606100 h 182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449" h="1825812">
                <a:moveTo>
                  <a:pt x="593725" y="0"/>
                </a:moveTo>
                <a:lnTo>
                  <a:pt x="1187449" y="1606100"/>
                </a:lnTo>
                <a:lnTo>
                  <a:pt x="1184546" y="1606100"/>
                </a:lnTo>
                <a:lnTo>
                  <a:pt x="1187448" y="1616261"/>
                </a:lnTo>
                <a:cubicBezTo>
                  <a:pt x="1187448" y="1731993"/>
                  <a:pt x="921629" y="1825812"/>
                  <a:pt x="593724" y="1825812"/>
                </a:cubicBezTo>
                <a:cubicBezTo>
                  <a:pt x="265819" y="1825812"/>
                  <a:pt x="0" y="1731993"/>
                  <a:pt x="0" y="1616261"/>
                </a:cubicBezTo>
                <a:lnTo>
                  <a:pt x="2902" y="1606100"/>
                </a:lnTo>
                <a:lnTo>
                  <a:pt x="0" y="16061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74000"/>
                </a:schemeClr>
              </a:gs>
              <a:gs pos="74000">
                <a:schemeClr val="accent4">
                  <a:lumMod val="45000"/>
                  <a:lumOff val="55000"/>
                  <a:alpha val="50000"/>
                </a:schemeClr>
              </a:gs>
              <a:gs pos="83000">
                <a:schemeClr val="accent4">
                  <a:lumMod val="45000"/>
                  <a:lumOff val="55000"/>
                  <a:alpha val="29000"/>
                </a:schemeClr>
              </a:gs>
              <a:gs pos="100000">
                <a:schemeClr val="accent4">
                  <a:lumMod val="30000"/>
                  <a:lumOff val="70000"/>
                  <a:alpha val="2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순서도: 자기 디스크 13">
            <a:extLst>
              <a:ext uri="{FF2B5EF4-FFF2-40B4-BE49-F238E27FC236}">
                <a16:creationId xmlns:a16="http://schemas.microsoft.com/office/drawing/2014/main" id="{0BA5641A-C08E-41ED-BF52-642160D1BA53}"/>
              </a:ext>
            </a:extLst>
          </p:cNvPr>
          <p:cNvSpPr/>
          <p:nvPr/>
        </p:nvSpPr>
        <p:spPr>
          <a:xfrm rot="5400000">
            <a:off x="1000820" y="4977578"/>
            <a:ext cx="373579" cy="10018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>
              <a:rot lat="0" lon="0" rev="2115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0" name="그림 109">
            <a:extLst>
              <a:ext uri="{FF2B5EF4-FFF2-40B4-BE49-F238E27FC236}">
                <a16:creationId xmlns:a16="http://schemas.microsoft.com/office/drawing/2014/main" id="{A7151794-FA93-4AD9-BDE0-0D4772A49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330" y="2920729"/>
            <a:ext cx="3520840" cy="833883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BDE4FA4-B567-489F-A669-E21BD853494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9442"/>
          <a:stretch/>
        </p:blipFill>
        <p:spPr>
          <a:xfrm>
            <a:off x="5460330" y="3753192"/>
            <a:ext cx="1781745" cy="833883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20E80066-933B-4652-A6BF-CB16B15A673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3" t="48857"/>
          <a:stretch/>
        </p:blipFill>
        <p:spPr>
          <a:xfrm>
            <a:off x="7217871" y="3753192"/>
            <a:ext cx="1763299" cy="833883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BB0B5885-9E1A-464A-81A3-194A84BB1C58}"/>
              </a:ext>
            </a:extLst>
          </p:cNvPr>
          <p:cNvSpPr txBox="1"/>
          <p:nvPr/>
        </p:nvSpPr>
        <p:spPr>
          <a:xfrm>
            <a:off x="5390107" y="2690931"/>
            <a:ext cx="1601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cs typeface="Arial" panose="020B0604020202020204" pitchFamily="34" charset="0"/>
              </a:rPr>
              <a:t>Cross-sectional image</a:t>
            </a:r>
            <a:endParaRPr lang="ko-KR" altLang="en-US" sz="1100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D93B4-C75B-4633-A876-AF5A36B20FBF}"/>
              </a:ext>
            </a:extLst>
          </p:cNvPr>
          <p:cNvSpPr txBox="1"/>
          <p:nvPr/>
        </p:nvSpPr>
        <p:spPr>
          <a:xfrm>
            <a:off x="3756733" y="4956005"/>
            <a:ext cx="81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Full scan</a:t>
            </a:r>
            <a:endParaRPr lang="ko-KR" altLang="en-US" sz="1400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AEE5416-FDD1-43BC-8194-39BB4ED1A753}"/>
              </a:ext>
            </a:extLst>
          </p:cNvPr>
          <p:cNvGrpSpPr/>
          <p:nvPr/>
        </p:nvGrpSpPr>
        <p:grpSpPr>
          <a:xfrm>
            <a:off x="81188" y="4490172"/>
            <a:ext cx="163283" cy="113364"/>
            <a:chOff x="84777" y="4469289"/>
            <a:chExt cx="163283" cy="113364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E238C49-C08D-434F-8F6E-12CC0C98F29B}"/>
                </a:ext>
              </a:extLst>
            </p:cNvPr>
            <p:cNvCxnSpPr>
              <a:cxnSpLocks/>
            </p:cNvCxnSpPr>
            <p:nvPr/>
          </p:nvCxnSpPr>
          <p:spPr>
            <a:xfrm rot="256422">
              <a:off x="163140" y="4474653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465F44DB-6B29-42F5-BC6C-770659C905D8}"/>
                </a:ext>
              </a:extLst>
            </p:cNvPr>
            <p:cNvCxnSpPr>
              <a:cxnSpLocks/>
            </p:cNvCxnSpPr>
            <p:nvPr/>
          </p:nvCxnSpPr>
          <p:spPr>
            <a:xfrm rot="256422" flipH="1">
              <a:off x="84777" y="4469289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129E4FD-9B1F-4330-8F99-9CB87144D667}"/>
              </a:ext>
            </a:extLst>
          </p:cNvPr>
          <p:cNvGrpSpPr/>
          <p:nvPr/>
        </p:nvGrpSpPr>
        <p:grpSpPr>
          <a:xfrm rot="3758544">
            <a:off x="1461443" y="3263367"/>
            <a:ext cx="163283" cy="113364"/>
            <a:chOff x="84777" y="4469289"/>
            <a:chExt cx="163283" cy="113364"/>
          </a:xfrm>
        </p:grpSpPr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5A5B5344-D349-4454-AB13-D2263AA755B2}"/>
                </a:ext>
              </a:extLst>
            </p:cNvPr>
            <p:cNvCxnSpPr>
              <a:cxnSpLocks/>
            </p:cNvCxnSpPr>
            <p:nvPr/>
          </p:nvCxnSpPr>
          <p:spPr>
            <a:xfrm rot="256422">
              <a:off x="163140" y="4474653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D664B9FA-0C18-494E-A9F5-CF2D07FC834C}"/>
                </a:ext>
              </a:extLst>
            </p:cNvPr>
            <p:cNvCxnSpPr>
              <a:cxnSpLocks/>
            </p:cNvCxnSpPr>
            <p:nvPr/>
          </p:nvCxnSpPr>
          <p:spPr>
            <a:xfrm rot="256422" flipH="1">
              <a:off x="84777" y="4469289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105B559-36AC-4EF5-91C7-C041D2BFA8EA}"/>
              </a:ext>
            </a:extLst>
          </p:cNvPr>
          <p:cNvGrpSpPr/>
          <p:nvPr/>
        </p:nvGrpSpPr>
        <p:grpSpPr>
          <a:xfrm rot="12962025">
            <a:off x="4847879" y="4487490"/>
            <a:ext cx="163283" cy="113364"/>
            <a:chOff x="84777" y="4469289"/>
            <a:chExt cx="163283" cy="113364"/>
          </a:xfrm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ACEE753A-ECCF-4DE5-8796-D9022EAADA32}"/>
                </a:ext>
              </a:extLst>
            </p:cNvPr>
            <p:cNvCxnSpPr>
              <a:cxnSpLocks/>
            </p:cNvCxnSpPr>
            <p:nvPr/>
          </p:nvCxnSpPr>
          <p:spPr>
            <a:xfrm rot="256422">
              <a:off x="163140" y="4474653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28D6754D-12DB-4503-A241-4846BC7F7E96}"/>
                </a:ext>
              </a:extLst>
            </p:cNvPr>
            <p:cNvCxnSpPr>
              <a:cxnSpLocks/>
            </p:cNvCxnSpPr>
            <p:nvPr/>
          </p:nvCxnSpPr>
          <p:spPr>
            <a:xfrm rot="256422" flipH="1">
              <a:off x="84777" y="4469289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D2FEC3F-E484-45BB-97BF-3CF288226724}"/>
              </a:ext>
            </a:extLst>
          </p:cNvPr>
          <p:cNvGrpSpPr/>
          <p:nvPr/>
        </p:nvGrpSpPr>
        <p:grpSpPr>
          <a:xfrm rot="14987160">
            <a:off x="2921411" y="5444268"/>
            <a:ext cx="163283" cy="113364"/>
            <a:chOff x="84777" y="4469289"/>
            <a:chExt cx="163283" cy="113364"/>
          </a:xfrm>
        </p:grpSpPr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37EF9177-EB26-4474-AA3C-F6360152C0EE}"/>
                </a:ext>
              </a:extLst>
            </p:cNvPr>
            <p:cNvCxnSpPr>
              <a:cxnSpLocks/>
            </p:cNvCxnSpPr>
            <p:nvPr/>
          </p:nvCxnSpPr>
          <p:spPr>
            <a:xfrm rot="256422">
              <a:off x="163140" y="4474653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A1954511-4F38-429B-BCAE-DF809D1FA1B4}"/>
                </a:ext>
              </a:extLst>
            </p:cNvPr>
            <p:cNvCxnSpPr>
              <a:cxnSpLocks/>
            </p:cNvCxnSpPr>
            <p:nvPr/>
          </p:nvCxnSpPr>
          <p:spPr>
            <a:xfrm rot="256422" flipH="1">
              <a:off x="84777" y="4469289"/>
              <a:ext cx="8492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6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91578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9932BE4A-B871-7321-50DD-A1E0150C39BF}"/>
                  </a:ext>
                </a:extLst>
              </p:cNvPr>
              <p:cNvSpPr/>
              <p:nvPr/>
            </p:nvSpPr>
            <p:spPr>
              <a:xfrm>
                <a:off x="350742" y="1224456"/>
                <a:ext cx="8411303" cy="475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The proposed model in this study separates well: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+mj-ea"/>
                  <a:buAutoNum type="circleNumDbPlain"/>
                  <a:defRPr/>
                </a:pPr>
                <a:r>
                  <a:rPr lang="en-US" altLang="ko-KR" sz="16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Artifacts region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ko-KR" sz="1600" b="0" i="0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n-US" altLang="ko-KR" sz="1600" i="0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Arial Unicode MS" panose="020B0604020202020204" pitchFamily="50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Arial Unicode MS" panose="020B0604020202020204" pitchFamily="50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b="0" i="1" smtClean="0">
                                    <a:latin typeface="Cambria Math" panose="02040503050406030204" pitchFamily="18" charset="0"/>
                                    <a:ea typeface="Arial Unicode MS" panose="020B0604020202020204" pitchFamily="50" charset="-127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  <a:ea typeface="Arial Unicode MS" panose="020B0604020202020204" pitchFamily="50" charset="-127"/>
                                    <a:cs typeface="Times New Roman" panose="02020603050405020304" pitchFamily="18" charset="0"/>
                                  </a:rPr>
                                  <m:t>scan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Arial Unicode MS" panose="020B06040202020202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sz="16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)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+mj-ea"/>
                  <a:buAutoNum type="circleNumDbPlain"/>
                  <a:defRPr/>
                </a:pPr>
                <a:r>
                  <a:rPr lang="en-US" altLang="ko-KR" sz="16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Reconstruction region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ko-KR" sz="1600" b="0" i="0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Arial Unicode MS" panose="020B0604020202020204" pitchFamily="50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Arial Unicode MS" panose="020B0604020202020204" pitchFamily="50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600" b="0" i="1" smtClean="0">
                                    <a:latin typeface="Cambria Math" panose="02040503050406030204" pitchFamily="18" charset="0"/>
                                    <a:ea typeface="Arial Unicode MS" panose="020B0604020202020204" pitchFamily="50" charset="-127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  <a:ea typeface="Arial Unicode MS" panose="020B0604020202020204" pitchFamily="50" charset="-127"/>
                                    <a:cs typeface="Times New Roman" panose="02020603050405020304" pitchFamily="18" charset="0"/>
                                  </a:rPr>
                                  <m:t>scan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Arial Unicode MS" panose="020B06040202020202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sz="16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)</a:t>
                </a:r>
                <a:endParaRPr lang="en-US" altLang="ko-KR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space</m:t>
                        </m:r>
                      </m:sub>
                    </m:sSub>
                  </m:oMath>
                </a14:m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 model </a:t>
                </a:r>
                <a:r>
                  <a:rPr lang="en-US" altLang="ko-KR" dirty="0">
                    <a:solidFill>
                      <a:srgbClr val="FF0000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reduces number of voxels </a:t>
                </a:r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without loss in image qualities (CNR,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, Spatial resolution)</a:t>
                </a:r>
              </a:p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scan</m:t>
                        </m:r>
                      </m:sub>
                    </m:sSub>
                  </m:oMath>
                </a14:m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 can be chosen by the depth to be investigated</a:t>
                </a:r>
              </a:p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Our further study includes,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Investigation of various </a:t>
                </a:r>
                <a:r>
                  <a:rPr lang="en-US" altLang="ko-KR" dirty="0">
                    <a:solidFill>
                      <a:srgbClr val="FF0000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filters</a:t>
                </a:r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 to improve the quality of tomographic images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A more quantitative evaluation of the image characteristics according to the slice thickness</a:t>
                </a: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9932BE4A-B871-7321-50DD-A1E0150C3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42" y="1224456"/>
                <a:ext cx="8411303" cy="4754378"/>
              </a:xfrm>
              <a:prstGeom prst="rect">
                <a:avLst/>
              </a:prstGeom>
              <a:blipFill>
                <a:blip r:embed="rId3"/>
                <a:stretch>
                  <a:fillRect b="-10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06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E6293B-0F6F-41ED-81CB-B35495BA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US" altLang="ko-KR" dirty="0"/>
              <a:t>Thanks for your attention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10F481-98C8-4BDB-A269-6B583DA9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7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>
            <a:extLst>
              <a:ext uri="{FF2B5EF4-FFF2-40B4-BE49-F238E27FC236}">
                <a16:creationId xmlns:a16="http://schemas.microsoft.com/office/drawing/2014/main" id="{3FC097BF-DF82-4208-91A3-8601E3A7672D}"/>
              </a:ext>
            </a:extLst>
          </p:cNvPr>
          <p:cNvGrpSpPr/>
          <p:nvPr/>
        </p:nvGrpSpPr>
        <p:grpSpPr>
          <a:xfrm>
            <a:off x="0" y="2969118"/>
            <a:ext cx="5312587" cy="2668598"/>
            <a:chOff x="0" y="2969118"/>
            <a:chExt cx="5312587" cy="2668598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769C104-A839-4C7B-A812-63B0BFAB6FA4}"/>
                </a:ext>
              </a:extLst>
            </p:cNvPr>
            <p:cNvSpPr/>
            <p:nvPr/>
          </p:nvSpPr>
          <p:spPr>
            <a:xfrm>
              <a:off x="0" y="2969118"/>
              <a:ext cx="5312587" cy="26685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scene3d>
              <a:camera prst="orthographicFront">
                <a:rot lat="1200000" lon="20399993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E912E42-4F18-4489-96B5-86005A6D5E16}"/>
                </a:ext>
              </a:extLst>
            </p:cNvPr>
            <p:cNvSpPr/>
            <p:nvPr/>
          </p:nvSpPr>
          <p:spPr>
            <a:xfrm>
              <a:off x="263749" y="3071474"/>
              <a:ext cx="1192507" cy="593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923DD67-DDE8-4BF2-A07F-21A1E3D617D9}"/>
                </a:ext>
              </a:extLst>
            </p:cNvPr>
            <p:cNvSpPr/>
            <p:nvPr/>
          </p:nvSpPr>
          <p:spPr>
            <a:xfrm rot="16200000">
              <a:off x="-239836" y="3429634"/>
              <a:ext cx="1443208" cy="791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16CBA59-5CF6-4CAD-A3C9-9C931DB86F6B}"/>
                </a:ext>
              </a:extLst>
            </p:cNvPr>
            <p:cNvSpPr/>
            <p:nvPr/>
          </p:nvSpPr>
          <p:spPr>
            <a:xfrm rot="16200000">
              <a:off x="3621809" y="4080650"/>
              <a:ext cx="1328189" cy="1573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448B2CE7-E805-4F4A-8036-0033873F3BE2}"/>
                </a:ext>
              </a:extLst>
            </p:cNvPr>
            <p:cNvGrpSpPr/>
            <p:nvPr/>
          </p:nvGrpSpPr>
          <p:grpSpPr>
            <a:xfrm rot="4112647">
              <a:off x="3402687" y="5334338"/>
              <a:ext cx="163465" cy="108490"/>
              <a:chOff x="78595" y="4125459"/>
              <a:chExt cx="163465" cy="108490"/>
            </a:xfrm>
          </p:grpSpPr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3D4C291F-8A95-4D36-A9B3-ED7E27545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140" y="4125459"/>
                <a:ext cx="8492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6FF2F2A5-F77A-400B-B0AE-5473AD0FA4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595" y="4125949"/>
                <a:ext cx="8492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DEE0DDD-CD10-4CAE-9091-415CA6E10FCB}"/>
                </a:ext>
              </a:extLst>
            </p:cNvPr>
            <p:cNvGrpSpPr/>
            <p:nvPr/>
          </p:nvGrpSpPr>
          <p:grpSpPr>
            <a:xfrm rot="14646488">
              <a:off x="1375354" y="3300243"/>
              <a:ext cx="163464" cy="108490"/>
              <a:chOff x="78596" y="4125459"/>
              <a:chExt cx="163464" cy="108490"/>
            </a:xfrm>
          </p:grpSpPr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8DE3F1C2-A7C4-4A4B-B9B2-A1095A979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140" y="4125459"/>
                <a:ext cx="8492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9279FA10-8FFD-4B05-B224-853A97F1B4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595" y="4125949"/>
                <a:ext cx="8492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F2D5BB-ADBC-4C4B-BAFC-A26764FB7072}"/>
              </a:ext>
            </a:extLst>
          </p:cNvPr>
          <p:cNvSpPr txBox="1"/>
          <p:nvPr/>
        </p:nvSpPr>
        <p:spPr>
          <a:xfrm>
            <a:off x="77731" y="764187"/>
            <a:ext cx="806734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Background</a:t>
            </a:r>
            <a:endParaRPr lang="ko-KR" altLang="en-US" sz="2200" dirty="0">
              <a:cs typeface="Arial" panose="020B0604020202020204" pitchFamily="34" charset="0"/>
            </a:endParaRPr>
          </a:p>
        </p:txBody>
      </p: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4B070486-58B9-482A-80CD-DF34C50F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29633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sp>
        <p:nvSpPr>
          <p:cNvPr id="7" name="정육면체 6">
            <a:extLst>
              <a:ext uri="{FF2B5EF4-FFF2-40B4-BE49-F238E27FC236}">
                <a16:creationId xmlns:a16="http://schemas.microsoft.com/office/drawing/2014/main" id="{0999C9B0-781E-4B5B-A8AF-B4A9D29F3801}"/>
              </a:ext>
            </a:extLst>
          </p:cNvPr>
          <p:cNvSpPr/>
          <p:nvPr/>
        </p:nvSpPr>
        <p:spPr>
          <a:xfrm>
            <a:off x="2372196" y="2186108"/>
            <a:ext cx="2463591" cy="1764303"/>
          </a:xfrm>
          <a:prstGeom prst="cube">
            <a:avLst>
              <a:gd name="adj" fmla="val 29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>
              <a:rot lat="20399999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정육면체 7">
            <a:extLst>
              <a:ext uri="{FF2B5EF4-FFF2-40B4-BE49-F238E27FC236}">
                <a16:creationId xmlns:a16="http://schemas.microsoft.com/office/drawing/2014/main" id="{BEBB259B-0009-4FC3-910F-36E98CF6C3CC}"/>
              </a:ext>
            </a:extLst>
          </p:cNvPr>
          <p:cNvSpPr/>
          <p:nvPr/>
        </p:nvSpPr>
        <p:spPr>
          <a:xfrm>
            <a:off x="1455223" y="3511334"/>
            <a:ext cx="1659148" cy="1474559"/>
          </a:xfrm>
          <a:prstGeom prst="cub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0399999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3440B3B-DC1E-4B0A-B429-8A512089E404}"/>
              </a:ext>
            </a:extLst>
          </p:cNvPr>
          <p:cNvCxnSpPr>
            <a:cxnSpLocks/>
          </p:cNvCxnSpPr>
          <p:nvPr/>
        </p:nvCxnSpPr>
        <p:spPr>
          <a:xfrm>
            <a:off x="2284797" y="3237163"/>
            <a:ext cx="0" cy="2005804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B73836B-D341-4A5F-9CFC-6155D5F1749A}"/>
              </a:ext>
            </a:extLst>
          </p:cNvPr>
          <p:cNvCxnSpPr>
            <a:cxnSpLocks/>
          </p:cNvCxnSpPr>
          <p:nvPr/>
        </p:nvCxnSpPr>
        <p:spPr>
          <a:xfrm>
            <a:off x="2284797" y="4950887"/>
            <a:ext cx="0" cy="292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A6F8D00-21E1-48E4-B4AE-F724A02F9ED7}"/>
              </a:ext>
            </a:extLst>
          </p:cNvPr>
          <p:cNvCxnSpPr>
            <a:cxnSpLocks/>
          </p:cNvCxnSpPr>
          <p:nvPr/>
        </p:nvCxnSpPr>
        <p:spPr>
          <a:xfrm>
            <a:off x="2284797" y="3237163"/>
            <a:ext cx="0" cy="491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1207A7-F15A-4F14-94FD-0149C55F5C2E}"/>
              </a:ext>
            </a:extLst>
          </p:cNvPr>
          <p:cNvSpPr txBox="1"/>
          <p:nvPr/>
        </p:nvSpPr>
        <p:spPr>
          <a:xfrm>
            <a:off x="1834274" y="5109894"/>
            <a:ext cx="500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cs typeface="Arial" panose="020B0604020202020204" pitchFamily="34" charset="0"/>
              </a:rPr>
              <a:t>AOR</a:t>
            </a:r>
            <a:endParaRPr lang="ko-KR" altLang="en-US" sz="11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643A0-868F-454E-BC44-4385753C4DDE}"/>
              </a:ext>
            </a:extLst>
          </p:cNvPr>
          <p:cNvSpPr txBox="1"/>
          <p:nvPr/>
        </p:nvSpPr>
        <p:spPr>
          <a:xfrm>
            <a:off x="772783" y="5703068"/>
            <a:ext cx="654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cs typeface="Arial" panose="020B0604020202020204" pitchFamily="34" charset="0"/>
              </a:rPr>
              <a:t>Source</a:t>
            </a:r>
            <a:endParaRPr lang="ko-KR" altLang="en-US" sz="11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B2A1A-E086-4550-B29B-8D5F47F38A02}"/>
              </a:ext>
            </a:extLst>
          </p:cNvPr>
          <p:cNvSpPr txBox="1"/>
          <p:nvPr/>
        </p:nvSpPr>
        <p:spPr>
          <a:xfrm>
            <a:off x="3233962" y="1972846"/>
            <a:ext cx="740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cs typeface="Arial" panose="020B0604020202020204" pitchFamily="34" charset="0"/>
              </a:rPr>
              <a:t>Detector</a:t>
            </a:r>
            <a:endParaRPr lang="ko-KR" altLang="en-US" sz="1100" dirty="0">
              <a:cs typeface="Arial" panose="020B0604020202020204" pitchFamily="34" charset="0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90209DB-AE95-4953-B147-DE7ECF65E947}"/>
              </a:ext>
            </a:extLst>
          </p:cNvPr>
          <p:cNvCxnSpPr>
            <a:cxnSpLocks/>
          </p:cNvCxnSpPr>
          <p:nvPr/>
        </p:nvCxnSpPr>
        <p:spPr>
          <a:xfrm flipH="1">
            <a:off x="1505984" y="4570039"/>
            <a:ext cx="320733" cy="27307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E1EEA33-6010-42C2-8793-F55E6256C5E7}"/>
              </a:ext>
            </a:extLst>
          </p:cNvPr>
          <p:cNvCxnSpPr>
            <a:cxnSpLocks/>
          </p:cNvCxnSpPr>
          <p:nvPr/>
        </p:nvCxnSpPr>
        <p:spPr>
          <a:xfrm>
            <a:off x="1848044" y="3508694"/>
            <a:ext cx="0" cy="1058705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B8FAA44-18EE-434F-810B-556E667B28DD}"/>
              </a:ext>
            </a:extLst>
          </p:cNvPr>
          <p:cNvCxnSpPr>
            <a:cxnSpLocks/>
          </p:cNvCxnSpPr>
          <p:nvPr/>
        </p:nvCxnSpPr>
        <p:spPr>
          <a:xfrm>
            <a:off x="1855601" y="4546854"/>
            <a:ext cx="1212480" cy="14613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B1D7282-1528-48A1-A1EC-051843FB5E4C}"/>
              </a:ext>
            </a:extLst>
          </p:cNvPr>
          <p:cNvCxnSpPr>
            <a:cxnSpLocks/>
          </p:cNvCxnSpPr>
          <p:nvPr/>
        </p:nvCxnSpPr>
        <p:spPr>
          <a:xfrm flipV="1">
            <a:off x="1309642" y="3860523"/>
            <a:ext cx="0" cy="447850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F165FB58-137C-4E13-831B-F23E45339B43}"/>
              </a:ext>
            </a:extLst>
          </p:cNvPr>
          <p:cNvCxnSpPr>
            <a:cxnSpLocks/>
          </p:cNvCxnSpPr>
          <p:nvPr/>
        </p:nvCxnSpPr>
        <p:spPr>
          <a:xfrm>
            <a:off x="1306093" y="3863163"/>
            <a:ext cx="414786" cy="5295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AE38358-270C-4EAB-B45D-22F8786A9B61}"/>
              </a:ext>
            </a:extLst>
          </p:cNvPr>
          <p:cNvCxnSpPr>
            <a:cxnSpLocks/>
          </p:cNvCxnSpPr>
          <p:nvPr/>
        </p:nvCxnSpPr>
        <p:spPr>
          <a:xfrm flipH="1">
            <a:off x="1306093" y="3561066"/>
            <a:ext cx="349853" cy="299457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7C3472-4C1C-4A98-9587-0A2B2EDEAEF9}"/>
                  </a:ext>
                </a:extLst>
              </p:cNvPr>
              <p:cNvSpPr txBox="1"/>
              <p:nvPr/>
            </p:nvSpPr>
            <p:spPr>
              <a:xfrm>
                <a:off x="1501514" y="3864141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7C3472-4C1C-4A98-9587-0A2B2EDE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14" y="3864141"/>
                <a:ext cx="373993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DACF7D-D533-4255-BF7F-8558D0B1FED2}"/>
                  </a:ext>
                </a:extLst>
              </p:cNvPr>
              <p:cNvSpPr txBox="1"/>
              <p:nvPr/>
            </p:nvSpPr>
            <p:spPr>
              <a:xfrm>
                <a:off x="1342754" y="3394306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DACF7D-D533-4255-BF7F-8558D0B1F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54" y="3394306"/>
                <a:ext cx="37399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FEE0F6-AA67-4263-A05C-BBEF490750C2}"/>
                  </a:ext>
                </a:extLst>
              </p:cNvPr>
              <p:cNvSpPr txBox="1"/>
              <p:nvPr/>
            </p:nvSpPr>
            <p:spPr>
              <a:xfrm>
                <a:off x="1053768" y="4017355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FEE0F6-AA67-4263-A05C-BBEF4907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68" y="4017355"/>
                <a:ext cx="373993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249647BD-0844-44E5-A731-D5662ECD0675}"/>
              </a:ext>
            </a:extLst>
          </p:cNvPr>
          <p:cNvCxnSpPr>
            <a:cxnSpLocks/>
          </p:cNvCxnSpPr>
          <p:nvPr/>
        </p:nvCxnSpPr>
        <p:spPr>
          <a:xfrm flipV="1">
            <a:off x="2345925" y="1975094"/>
            <a:ext cx="0" cy="447850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F812A85B-E4B1-4E94-B9D9-4CC0DEC87082}"/>
              </a:ext>
            </a:extLst>
          </p:cNvPr>
          <p:cNvCxnSpPr>
            <a:cxnSpLocks/>
          </p:cNvCxnSpPr>
          <p:nvPr/>
        </p:nvCxnSpPr>
        <p:spPr>
          <a:xfrm>
            <a:off x="2342376" y="1977734"/>
            <a:ext cx="414786" cy="5295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5AB562-DB0B-4911-9B28-D525008CB6A3}"/>
                  </a:ext>
                </a:extLst>
              </p:cNvPr>
              <p:cNvSpPr txBox="1"/>
              <p:nvPr/>
            </p:nvSpPr>
            <p:spPr>
              <a:xfrm>
                <a:off x="2059806" y="2316748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5AB562-DB0B-4911-9B28-D525008C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06" y="2316748"/>
                <a:ext cx="37399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060C6FD3-F8E6-41A2-9203-9E357120A199}"/>
              </a:ext>
            </a:extLst>
          </p:cNvPr>
          <p:cNvSpPr/>
          <p:nvPr/>
        </p:nvSpPr>
        <p:spPr>
          <a:xfrm rot="13525455">
            <a:off x="1783597" y="2233740"/>
            <a:ext cx="1532342" cy="3644298"/>
          </a:xfrm>
          <a:custGeom>
            <a:avLst/>
            <a:gdLst>
              <a:gd name="connsiteX0" fmla="*/ 593725 w 1187449"/>
              <a:gd name="connsiteY0" fmla="*/ 0 h 1825812"/>
              <a:gd name="connsiteX1" fmla="*/ 1187449 w 1187449"/>
              <a:gd name="connsiteY1" fmla="*/ 1606100 h 1825812"/>
              <a:gd name="connsiteX2" fmla="*/ 1184546 w 1187449"/>
              <a:gd name="connsiteY2" fmla="*/ 1606100 h 1825812"/>
              <a:gd name="connsiteX3" fmla="*/ 1187448 w 1187449"/>
              <a:gd name="connsiteY3" fmla="*/ 1616261 h 1825812"/>
              <a:gd name="connsiteX4" fmla="*/ 593724 w 1187449"/>
              <a:gd name="connsiteY4" fmla="*/ 1825812 h 1825812"/>
              <a:gd name="connsiteX5" fmla="*/ 0 w 1187449"/>
              <a:gd name="connsiteY5" fmla="*/ 1616261 h 1825812"/>
              <a:gd name="connsiteX6" fmla="*/ 2902 w 1187449"/>
              <a:gd name="connsiteY6" fmla="*/ 1606100 h 1825812"/>
              <a:gd name="connsiteX7" fmla="*/ 0 w 1187449"/>
              <a:gd name="connsiteY7" fmla="*/ 1606100 h 182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449" h="1825812">
                <a:moveTo>
                  <a:pt x="593725" y="0"/>
                </a:moveTo>
                <a:lnTo>
                  <a:pt x="1187449" y="1606100"/>
                </a:lnTo>
                <a:lnTo>
                  <a:pt x="1184546" y="1606100"/>
                </a:lnTo>
                <a:lnTo>
                  <a:pt x="1187448" y="1616261"/>
                </a:lnTo>
                <a:cubicBezTo>
                  <a:pt x="1187448" y="1731993"/>
                  <a:pt x="921629" y="1825812"/>
                  <a:pt x="593724" y="1825812"/>
                </a:cubicBezTo>
                <a:cubicBezTo>
                  <a:pt x="265819" y="1825812"/>
                  <a:pt x="0" y="1731993"/>
                  <a:pt x="0" y="1616261"/>
                </a:cubicBezTo>
                <a:lnTo>
                  <a:pt x="2902" y="1606100"/>
                </a:lnTo>
                <a:lnTo>
                  <a:pt x="0" y="16061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74000"/>
                </a:schemeClr>
              </a:gs>
              <a:gs pos="74000">
                <a:schemeClr val="accent4">
                  <a:lumMod val="45000"/>
                  <a:lumOff val="55000"/>
                  <a:alpha val="50000"/>
                </a:schemeClr>
              </a:gs>
              <a:gs pos="83000">
                <a:schemeClr val="accent4">
                  <a:lumMod val="45000"/>
                  <a:lumOff val="55000"/>
                  <a:alpha val="29000"/>
                </a:schemeClr>
              </a:gs>
              <a:gs pos="100000">
                <a:schemeClr val="accent4">
                  <a:lumMod val="30000"/>
                  <a:lumOff val="70000"/>
                  <a:alpha val="2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순서도: 자기 디스크 27">
            <a:extLst>
              <a:ext uri="{FF2B5EF4-FFF2-40B4-BE49-F238E27FC236}">
                <a16:creationId xmlns:a16="http://schemas.microsoft.com/office/drawing/2014/main" id="{79C8ACCA-DDC6-4671-B684-6B1772402851}"/>
              </a:ext>
            </a:extLst>
          </p:cNvPr>
          <p:cNvSpPr/>
          <p:nvPr/>
        </p:nvSpPr>
        <p:spPr>
          <a:xfrm rot="5400000">
            <a:off x="1000820" y="4977578"/>
            <a:ext cx="373579" cy="10018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>
              <a:rot lat="0" lon="0" rev="2115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20BC38-5ACD-41E4-ACB0-45EEB76DF1E4}"/>
                  </a:ext>
                </a:extLst>
              </p:cNvPr>
              <p:cNvSpPr txBox="1"/>
              <p:nvPr/>
            </p:nvSpPr>
            <p:spPr>
              <a:xfrm>
                <a:off x="2602947" y="1772122"/>
                <a:ext cx="3739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ko-KR" altLang="en-US" sz="11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20BC38-5ACD-41E4-ACB0-45EEB76DF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947" y="1772122"/>
                <a:ext cx="373993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8B8036C1-2AD7-4A1C-8D72-58E3C392C2C2}"/>
              </a:ext>
            </a:extLst>
          </p:cNvPr>
          <p:cNvSpPr txBox="1"/>
          <p:nvPr/>
        </p:nvSpPr>
        <p:spPr>
          <a:xfrm>
            <a:off x="3507965" y="4878563"/>
            <a:ext cx="1555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Limited scan range</a:t>
            </a:r>
            <a:endParaRPr lang="ko-KR" altLang="en-US" sz="1400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4A52229B-6993-4124-861B-65A7ED2A089E}"/>
              </a:ext>
            </a:extLst>
          </p:cNvPr>
          <p:cNvGrpSpPr/>
          <p:nvPr/>
        </p:nvGrpSpPr>
        <p:grpSpPr>
          <a:xfrm>
            <a:off x="5995989" y="3911902"/>
            <a:ext cx="2502463" cy="1606112"/>
            <a:chOff x="1107055" y="4304482"/>
            <a:chExt cx="2502463" cy="1606112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1300CC8D-943C-4ABE-8CAF-3D776FD37C23}"/>
                </a:ext>
              </a:extLst>
            </p:cNvPr>
            <p:cNvSpPr/>
            <p:nvPr/>
          </p:nvSpPr>
          <p:spPr>
            <a:xfrm>
              <a:off x="3507470" y="4304482"/>
              <a:ext cx="102048" cy="123651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1875C04B-DD3D-4569-AD00-DE44FCA38498}"/>
                </a:ext>
              </a:extLst>
            </p:cNvPr>
            <p:cNvCxnSpPr>
              <a:stCxn id="64" idx="3"/>
              <a:endCxn id="60" idx="1"/>
            </p:cNvCxnSpPr>
            <p:nvPr/>
          </p:nvCxnSpPr>
          <p:spPr>
            <a:xfrm flipV="1">
              <a:off x="1470811" y="4922740"/>
              <a:ext cx="2036658" cy="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5FE8046B-4FE5-4FAB-9F69-C423095EA94B}"/>
                </a:ext>
              </a:extLst>
            </p:cNvPr>
            <p:cNvSpPr/>
            <p:nvPr/>
          </p:nvSpPr>
          <p:spPr>
            <a:xfrm>
              <a:off x="2356113" y="4880103"/>
              <a:ext cx="666956" cy="7042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6943C9F2-CF93-4CB6-866E-31BCB829CBE4}"/>
                </a:ext>
              </a:extLst>
            </p:cNvPr>
            <p:cNvSpPr/>
            <p:nvPr/>
          </p:nvSpPr>
          <p:spPr>
            <a:xfrm rot="16200000">
              <a:off x="1843558" y="3872526"/>
              <a:ext cx="1227400" cy="2100425"/>
            </a:xfrm>
            <a:prstGeom prst="triangl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  <a:alpha val="20000"/>
                  </a:schemeClr>
                </a:gs>
                <a:gs pos="35000">
                  <a:schemeClr val="accent1">
                    <a:lumMod val="0"/>
                    <a:lumOff val="100000"/>
                    <a:alpha val="30000"/>
                  </a:schemeClr>
                </a:gs>
                <a:gs pos="100000">
                  <a:schemeClr val="accent4">
                    <a:lumMod val="40000"/>
                    <a:lumOff val="60000"/>
                    <a:alpha val="6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64" name="이등변 삼각형 63">
              <a:extLst>
                <a:ext uri="{FF2B5EF4-FFF2-40B4-BE49-F238E27FC236}">
                  <a16:creationId xmlns:a16="http://schemas.microsoft.com/office/drawing/2014/main" id="{5C4CB701-93BE-490C-A646-282F3A08D007}"/>
                </a:ext>
              </a:extLst>
            </p:cNvPr>
            <p:cNvSpPr/>
            <p:nvPr/>
          </p:nvSpPr>
          <p:spPr>
            <a:xfrm rot="16200000">
              <a:off x="1268351" y="4829009"/>
              <a:ext cx="217456" cy="187463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9A20620E-3019-4238-84E8-A95A99C811F7}"/>
                </a:ext>
              </a:extLst>
            </p:cNvPr>
            <p:cNvSpPr/>
            <p:nvPr/>
          </p:nvSpPr>
          <p:spPr>
            <a:xfrm>
              <a:off x="1170428" y="4805631"/>
              <a:ext cx="225839" cy="22583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66" name="원호 65">
              <a:extLst>
                <a:ext uri="{FF2B5EF4-FFF2-40B4-BE49-F238E27FC236}">
                  <a16:creationId xmlns:a16="http://schemas.microsoft.com/office/drawing/2014/main" id="{51FDD43B-989E-4A56-8FF6-C06A784DFA50}"/>
                </a:ext>
              </a:extLst>
            </p:cNvPr>
            <p:cNvSpPr/>
            <p:nvPr/>
          </p:nvSpPr>
          <p:spPr>
            <a:xfrm rot="16200000">
              <a:off x="1285360" y="4440558"/>
              <a:ext cx="586352" cy="586352"/>
            </a:xfrm>
            <a:prstGeom prst="arc">
              <a:avLst>
                <a:gd name="adj1" fmla="val 16200000"/>
                <a:gd name="adj2" fmla="val 18420305"/>
              </a:avLst>
            </a:prstGeom>
            <a:noFill/>
            <a:ln w="19050">
              <a:solidFill>
                <a:srgbClr val="0000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81" name="원호 80">
              <a:extLst>
                <a:ext uri="{FF2B5EF4-FFF2-40B4-BE49-F238E27FC236}">
                  <a16:creationId xmlns:a16="http://schemas.microsoft.com/office/drawing/2014/main" id="{4FC427B2-589B-4006-A12C-A81180969810}"/>
                </a:ext>
              </a:extLst>
            </p:cNvPr>
            <p:cNvSpPr/>
            <p:nvPr/>
          </p:nvSpPr>
          <p:spPr>
            <a:xfrm rot="5400000">
              <a:off x="2972143" y="5324242"/>
              <a:ext cx="586352" cy="586352"/>
            </a:xfrm>
            <a:prstGeom prst="arc">
              <a:avLst>
                <a:gd name="adj1" fmla="val 16200000"/>
                <a:gd name="adj2" fmla="val 18420305"/>
              </a:avLst>
            </a:prstGeom>
            <a:noFill/>
            <a:ln w="19050">
              <a:solidFill>
                <a:srgbClr val="0000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1231889-46BC-4405-9CFE-79A992E219B9}"/>
                </a:ext>
              </a:extLst>
            </p:cNvPr>
            <p:cNvSpPr txBox="1"/>
            <p:nvPr/>
          </p:nvSpPr>
          <p:spPr>
            <a:xfrm>
              <a:off x="1424882" y="5319307"/>
              <a:ext cx="1878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Extremely </a:t>
              </a:r>
              <a:r>
                <a:rPr lang="en-US" altLang="ko-KR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high</a:t>
              </a:r>
              <a:r>
                <a:rPr lang="en-US" altLang="ko-KR" sz="1200" dirty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 attenuation</a:t>
              </a:r>
              <a:endParaRPr lang="ko-KR" altLang="en-US" sz="12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D34624FF-6035-4A2C-AC98-546147C48B71}"/>
                </a:ext>
              </a:extLst>
            </p:cNvPr>
            <p:cNvCxnSpPr/>
            <p:nvPr/>
          </p:nvCxnSpPr>
          <p:spPr>
            <a:xfrm flipV="1">
              <a:off x="2495245" y="5000754"/>
              <a:ext cx="97022" cy="28312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31C484F-5599-4EFB-A106-4DE540E3DF6F}"/>
                </a:ext>
              </a:extLst>
            </p:cNvPr>
            <p:cNvSpPr txBox="1"/>
            <p:nvPr/>
          </p:nvSpPr>
          <p:spPr>
            <a:xfrm>
              <a:off x="1107055" y="5502112"/>
              <a:ext cx="2268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→Hard to form transmission data</a:t>
              </a:r>
              <a:endParaRPr lang="ko-KR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79DD225-A970-464A-8EBF-E408B5AAD2FF}"/>
                    </a:ext>
                  </a:extLst>
                </p:cNvPr>
                <p:cNvSpPr txBox="1"/>
                <p:nvPr/>
              </p:nvSpPr>
              <p:spPr>
                <a:xfrm>
                  <a:off x="1458727" y="4378990"/>
                  <a:ext cx="8405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0" smtClean="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79DD225-A970-464A-8EBF-E408B5AAD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27" y="4378990"/>
                  <a:ext cx="840550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CD6F1154-8DE2-CD96-C96D-ED57E20494BC}"/>
              </a:ext>
            </a:extLst>
          </p:cNvPr>
          <p:cNvSpPr/>
          <p:nvPr/>
        </p:nvSpPr>
        <p:spPr>
          <a:xfrm>
            <a:off x="8396404" y="2048649"/>
            <a:ext cx="102048" cy="12365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1E40B2D0-1DBD-62CB-328D-52DF708B9DAF}"/>
              </a:ext>
            </a:extLst>
          </p:cNvPr>
          <p:cNvCxnSpPr>
            <a:stCxn id="72" idx="3"/>
            <a:endCxn id="68" idx="1"/>
          </p:cNvCxnSpPr>
          <p:nvPr/>
        </p:nvCxnSpPr>
        <p:spPr>
          <a:xfrm flipV="1">
            <a:off x="6359747" y="2666907"/>
            <a:ext cx="2036657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9ED2030-67E1-5F8C-876C-33AF7905201A}"/>
              </a:ext>
            </a:extLst>
          </p:cNvPr>
          <p:cNvSpPr/>
          <p:nvPr/>
        </p:nvSpPr>
        <p:spPr>
          <a:xfrm rot="16200000">
            <a:off x="7245047" y="2624270"/>
            <a:ext cx="666955" cy="704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71" name="이등변 삼각형 70">
            <a:extLst>
              <a:ext uri="{FF2B5EF4-FFF2-40B4-BE49-F238E27FC236}">
                <a16:creationId xmlns:a16="http://schemas.microsoft.com/office/drawing/2014/main" id="{E37CA13C-095B-9B1A-43A4-958DB80EE7BC}"/>
              </a:ext>
            </a:extLst>
          </p:cNvPr>
          <p:cNvSpPr/>
          <p:nvPr/>
        </p:nvSpPr>
        <p:spPr>
          <a:xfrm rot="16200000">
            <a:off x="6732494" y="1616694"/>
            <a:ext cx="1227399" cy="2100424"/>
          </a:xfrm>
          <a:prstGeom prst="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20000"/>
                </a:schemeClr>
              </a:gs>
              <a:gs pos="35000">
                <a:schemeClr val="accent1">
                  <a:lumMod val="0"/>
                  <a:lumOff val="100000"/>
                  <a:alpha val="30000"/>
                </a:schemeClr>
              </a:gs>
              <a:gs pos="100000">
                <a:schemeClr val="accent4">
                  <a:lumMod val="40000"/>
                  <a:lumOff val="60000"/>
                  <a:alpha val="6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anose="020B0604020202020204" pitchFamily="34" charset="0"/>
            </a:endParaRPr>
          </a:p>
        </p:txBody>
      </p:sp>
      <p:sp>
        <p:nvSpPr>
          <p:cNvPr id="72" name="이등변 삼각형 71">
            <a:extLst>
              <a:ext uri="{FF2B5EF4-FFF2-40B4-BE49-F238E27FC236}">
                <a16:creationId xmlns:a16="http://schemas.microsoft.com/office/drawing/2014/main" id="{80230329-1500-D469-D224-96A4321E8B96}"/>
              </a:ext>
            </a:extLst>
          </p:cNvPr>
          <p:cNvSpPr/>
          <p:nvPr/>
        </p:nvSpPr>
        <p:spPr>
          <a:xfrm rot="16200000">
            <a:off x="6157287" y="2573176"/>
            <a:ext cx="217456" cy="187463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E7690F26-4EFA-BCAA-14A2-808AE5500E49}"/>
              </a:ext>
            </a:extLst>
          </p:cNvPr>
          <p:cNvSpPr/>
          <p:nvPr/>
        </p:nvSpPr>
        <p:spPr>
          <a:xfrm>
            <a:off x="6059364" y="2549799"/>
            <a:ext cx="225838" cy="22583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666AD3-95ED-AF82-D3BE-245C7EF69E50}"/>
              </a:ext>
            </a:extLst>
          </p:cNvPr>
          <p:cNvSpPr txBox="1"/>
          <p:nvPr/>
        </p:nvSpPr>
        <p:spPr>
          <a:xfrm>
            <a:off x="6471385" y="2403411"/>
            <a:ext cx="917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Central x-ray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E523F18-E35C-8D7F-8EE1-F20C6A4FC581}"/>
              </a:ext>
            </a:extLst>
          </p:cNvPr>
          <p:cNvSpPr txBox="1"/>
          <p:nvPr/>
        </p:nvSpPr>
        <p:spPr>
          <a:xfrm>
            <a:off x="5930709" y="2775636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Source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D7463C0-6380-8269-D349-73AF5B7E65CB}"/>
              </a:ext>
            </a:extLst>
          </p:cNvPr>
          <p:cNvSpPr txBox="1"/>
          <p:nvPr/>
        </p:nvSpPr>
        <p:spPr>
          <a:xfrm>
            <a:off x="7972223" y="1749269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Detector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216522-D231-7D5A-50C0-EA9D8F6E2408}"/>
              </a:ext>
            </a:extLst>
          </p:cNvPr>
          <p:cNvSpPr txBox="1"/>
          <p:nvPr/>
        </p:nvSpPr>
        <p:spPr>
          <a:xfrm>
            <a:off x="7232116" y="3012023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Thin slab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8" name="원호 77">
            <a:extLst>
              <a:ext uri="{FF2B5EF4-FFF2-40B4-BE49-F238E27FC236}">
                <a16:creationId xmlns:a16="http://schemas.microsoft.com/office/drawing/2014/main" id="{93D4C35C-1B76-958E-8A0A-8D28F89D49B9}"/>
              </a:ext>
            </a:extLst>
          </p:cNvPr>
          <p:cNvSpPr/>
          <p:nvPr/>
        </p:nvSpPr>
        <p:spPr>
          <a:xfrm rot="16200000">
            <a:off x="6174295" y="2184728"/>
            <a:ext cx="586352" cy="586352"/>
          </a:xfrm>
          <a:prstGeom prst="arc">
            <a:avLst>
              <a:gd name="adj1" fmla="val 16200000"/>
              <a:gd name="adj2" fmla="val 18420305"/>
            </a:avLst>
          </a:prstGeom>
          <a:noFill/>
          <a:ln w="19050">
            <a:solidFill>
              <a:srgbClr val="0000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80" name="원호 79">
            <a:extLst>
              <a:ext uri="{FF2B5EF4-FFF2-40B4-BE49-F238E27FC236}">
                <a16:creationId xmlns:a16="http://schemas.microsoft.com/office/drawing/2014/main" id="{EC52E7AC-CB6F-6847-AC87-EA2927DAC3AD}"/>
              </a:ext>
            </a:extLst>
          </p:cNvPr>
          <p:cNvSpPr/>
          <p:nvPr/>
        </p:nvSpPr>
        <p:spPr>
          <a:xfrm rot="5400000">
            <a:off x="7861081" y="3068415"/>
            <a:ext cx="586352" cy="586352"/>
          </a:xfrm>
          <a:prstGeom prst="arc">
            <a:avLst>
              <a:gd name="adj1" fmla="val 16200000"/>
              <a:gd name="adj2" fmla="val 18420305"/>
            </a:avLst>
          </a:prstGeom>
          <a:noFill/>
          <a:ln w="19050">
            <a:solidFill>
              <a:srgbClr val="0000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30B81DB-3042-0779-3D61-1FBB331196A7}"/>
                  </a:ext>
                </a:extLst>
              </p:cNvPr>
              <p:cNvSpPr txBox="1"/>
              <p:nvPr/>
            </p:nvSpPr>
            <p:spPr>
              <a:xfrm>
                <a:off x="7042758" y="2056115"/>
                <a:ext cx="6706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30B81DB-3042-0779-3D61-1FBB3311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58" y="2056115"/>
                <a:ext cx="67063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FC78682-1CDC-E305-5BBA-5515ECDB8EB1}"/>
              </a:ext>
            </a:extLst>
          </p:cNvPr>
          <p:cNvSpPr txBox="1"/>
          <p:nvPr/>
        </p:nvSpPr>
        <p:spPr>
          <a:xfrm>
            <a:off x="550394" y="1388123"/>
            <a:ext cx="423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highlight>
                  <a:srgbClr val="FFFFFF"/>
                </a:highlight>
                <a:cs typeface="Arial" panose="020B0604020202020204" pitchFamily="34" charset="0"/>
              </a:rPr>
              <a:t>Limited-Angle Tomography (LAT)</a:t>
            </a:r>
            <a:endParaRPr lang="ko-KR" altLang="en-US" sz="1400" b="1" dirty="0">
              <a:highlight>
                <a:srgbClr val="FFFFFF"/>
              </a:highlight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ADACAC1-BFFE-1E74-C86F-D95499226F02}"/>
              </a:ext>
            </a:extLst>
          </p:cNvPr>
          <p:cNvCxnSpPr>
            <a:cxnSpLocks/>
          </p:cNvCxnSpPr>
          <p:nvPr/>
        </p:nvCxnSpPr>
        <p:spPr>
          <a:xfrm>
            <a:off x="2284797" y="4308373"/>
            <a:ext cx="1148427" cy="107815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4765EFB5-B61D-7DDD-F436-28014F9E47AA}"/>
              </a:ext>
            </a:extLst>
          </p:cNvPr>
          <p:cNvCxnSpPr>
            <a:cxnSpLocks/>
          </p:cNvCxnSpPr>
          <p:nvPr/>
        </p:nvCxnSpPr>
        <p:spPr>
          <a:xfrm flipH="1">
            <a:off x="165100" y="4308373"/>
            <a:ext cx="2119697" cy="22178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28A79E37-AA35-C983-6E09-7F0327F0D046}"/>
              </a:ext>
            </a:extLst>
          </p:cNvPr>
          <p:cNvCxnSpPr>
            <a:cxnSpLocks/>
          </p:cNvCxnSpPr>
          <p:nvPr/>
        </p:nvCxnSpPr>
        <p:spPr>
          <a:xfrm>
            <a:off x="2284797" y="4308373"/>
            <a:ext cx="2788104" cy="5407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47432B51-8439-CEA0-1D19-6177BC9C346B}"/>
              </a:ext>
            </a:extLst>
          </p:cNvPr>
          <p:cNvCxnSpPr>
            <a:cxnSpLocks/>
          </p:cNvCxnSpPr>
          <p:nvPr/>
        </p:nvCxnSpPr>
        <p:spPr>
          <a:xfrm flipH="1" flipV="1">
            <a:off x="1501514" y="3327933"/>
            <a:ext cx="783283" cy="98044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F2D5BB-ADBC-4C4B-BAFC-A26764FB7072}"/>
              </a:ext>
            </a:extLst>
          </p:cNvPr>
          <p:cNvSpPr txBox="1"/>
          <p:nvPr/>
        </p:nvSpPr>
        <p:spPr>
          <a:xfrm>
            <a:off x="77731" y="764187"/>
            <a:ext cx="806734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Background</a:t>
            </a:r>
            <a:endParaRPr lang="ko-KR" altLang="en-US" sz="2200" dirty="0">
              <a:cs typeface="Arial" panose="020B0604020202020204" pitchFamily="34" charset="0"/>
            </a:endParaRPr>
          </a:p>
        </p:txBody>
      </p: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4B070486-58B9-482A-80CD-DF34C50F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43112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pic>
        <p:nvPicPr>
          <p:cNvPr id="30" name="그림 29">
            <a:extLst>
              <a:ext uri="{FF2B5EF4-FFF2-40B4-BE49-F238E27FC236}">
                <a16:creationId xmlns:a16="http://schemas.microsoft.com/office/drawing/2014/main" id="{CE48B9C0-CF47-45D8-A18B-59779DF3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34" y="1311901"/>
            <a:ext cx="5664492" cy="232913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CE06FE2-8B3D-4BA3-9DCE-EADF440B3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432" y="3641034"/>
            <a:ext cx="5664494" cy="23463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612631-AC6D-4D70-B752-05DD7BF50913}"/>
              </a:ext>
            </a:extLst>
          </p:cNvPr>
          <p:cNvSpPr txBox="1"/>
          <p:nvPr/>
        </p:nvSpPr>
        <p:spPr>
          <a:xfrm>
            <a:off x="6050281" y="6093813"/>
            <a:ext cx="3093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[1] (M. K. Cho et al., </a:t>
            </a:r>
            <a:r>
              <a:rPr lang="en-US" altLang="ko-KR" sz="1100" i="1" dirty="0"/>
              <a:t>NDT&amp;E Int</a:t>
            </a:r>
            <a:r>
              <a:rPr lang="en-US" altLang="ko-KR" sz="1100" dirty="0"/>
              <a:t>. </a:t>
            </a:r>
            <a:r>
              <a:rPr lang="en-US" altLang="ko-KR" sz="1100" b="1" dirty="0"/>
              <a:t>47</a:t>
            </a:r>
            <a:r>
              <a:rPr lang="en-US" altLang="ko-KR" sz="1100" dirty="0"/>
              <a:t>, 171-176 (2012))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407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F2D5BB-ADBC-4C4B-BAFC-A26764FB7072}"/>
              </a:ext>
            </a:extLst>
          </p:cNvPr>
          <p:cNvSpPr txBox="1"/>
          <p:nvPr/>
        </p:nvSpPr>
        <p:spPr>
          <a:xfrm>
            <a:off x="77731" y="764187"/>
            <a:ext cx="806734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Motivation</a:t>
            </a:r>
            <a:endParaRPr lang="ko-KR" altLang="en-US" sz="2200" dirty="0">
              <a:cs typeface="Arial" panose="020B0604020202020204" pitchFamily="34" charset="0"/>
            </a:endParaRPr>
          </a:p>
        </p:txBody>
      </p: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4B070486-58B9-482A-80CD-DF34C50F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35320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sp>
        <p:nvSpPr>
          <p:cNvPr id="61" name="직사각형 60">
            <a:extLst>
              <a:ext uri="{FF2B5EF4-FFF2-40B4-BE49-F238E27FC236}">
                <a16:creationId xmlns:a16="http://schemas.microsoft.com/office/drawing/2014/main" id="{A215FAC0-9A65-6B77-B7D6-9364B526F352}"/>
              </a:ext>
            </a:extLst>
          </p:cNvPr>
          <p:cNvSpPr/>
          <p:nvPr/>
        </p:nvSpPr>
        <p:spPr>
          <a:xfrm rot="5400000">
            <a:off x="1883094" y="5333535"/>
            <a:ext cx="102048" cy="12365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1D72F991-B482-3D58-75B1-AD1E6935226E}"/>
              </a:ext>
            </a:extLst>
          </p:cNvPr>
          <p:cNvCxnSpPr>
            <a:cxnSpLocks/>
            <a:stCxn id="65" idx="0"/>
            <a:endCxn id="61" idx="1"/>
          </p:cNvCxnSpPr>
          <p:nvPr/>
        </p:nvCxnSpPr>
        <p:spPr>
          <a:xfrm flipH="1">
            <a:off x="1934118" y="4218621"/>
            <a:ext cx="1" cy="168214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이등변 삼각형 62">
            <a:extLst>
              <a:ext uri="{FF2B5EF4-FFF2-40B4-BE49-F238E27FC236}">
                <a16:creationId xmlns:a16="http://schemas.microsoft.com/office/drawing/2014/main" id="{ABFDC4D8-9F90-F731-A23C-97E25D3E980C}"/>
              </a:ext>
            </a:extLst>
          </p:cNvPr>
          <p:cNvSpPr/>
          <p:nvPr/>
        </p:nvSpPr>
        <p:spPr>
          <a:xfrm>
            <a:off x="1825389" y="4094923"/>
            <a:ext cx="217456" cy="187463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59255C34-6ADD-A3FF-50B4-8D2005D01FB9}"/>
              </a:ext>
            </a:extLst>
          </p:cNvPr>
          <p:cNvSpPr/>
          <p:nvPr/>
        </p:nvSpPr>
        <p:spPr>
          <a:xfrm>
            <a:off x="1509021" y="5479491"/>
            <a:ext cx="850192" cy="3467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65" name="이등변 삼각형 64">
            <a:extLst>
              <a:ext uri="{FF2B5EF4-FFF2-40B4-BE49-F238E27FC236}">
                <a16:creationId xmlns:a16="http://schemas.microsoft.com/office/drawing/2014/main" id="{5058349C-7143-B4B2-1909-267B803B226C}"/>
              </a:ext>
            </a:extLst>
          </p:cNvPr>
          <p:cNvSpPr/>
          <p:nvPr/>
        </p:nvSpPr>
        <p:spPr>
          <a:xfrm>
            <a:off x="1320419" y="4218621"/>
            <a:ext cx="1227399" cy="1682148"/>
          </a:xfrm>
          <a:prstGeom prst="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20000"/>
                </a:schemeClr>
              </a:gs>
              <a:gs pos="35000">
                <a:schemeClr val="accent1">
                  <a:lumMod val="0"/>
                  <a:lumOff val="100000"/>
                  <a:alpha val="30000"/>
                </a:schemeClr>
              </a:gs>
              <a:gs pos="100000">
                <a:schemeClr val="accent4">
                  <a:lumMod val="40000"/>
                  <a:lumOff val="60000"/>
                  <a:alpha val="6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anose="020B0604020202020204" pitchFamily="34" charset="0"/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3EB5B4DD-126B-79C4-B88F-92B1EA1ED65A}"/>
              </a:ext>
            </a:extLst>
          </p:cNvPr>
          <p:cNvCxnSpPr/>
          <p:nvPr/>
        </p:nvCxnSpPr>
        <p:spPr>
          <a:xfrm>
            <a:off x="1239564" y="5652893"/>
            <a:ext cx="141688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AECBB95-D07D-AB7C-5700-ED45D281EDDA}"/>
              </a:ext>
            </a:extLst>
          </p:cNvPr>
          <p:cNvSpPr txBox="1"/>
          <p:nvPr/>
        </p:nvSpPr>
        <p:spPr>
          <a:xfrm>
            <a:off x="1015242" y="5417208"/>
            <a:ext cx="897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Focal plane</a:t>
            </a:r>
            <a:endParaRPr lang="ko-KR" altLang="en-US" sz="1200" dirty="0"/>
          </a:p>
        </p:txBody>
      </p: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75D05148-590F-BF8F-DD8E-92CA1725EEAE}"/>
              </a:ext>
            </a:extLst>
          </p:cNvPr>
          <p:cNvCxnSpPr>
            <a:cxnSpLocks/>
          </p:cNvCxnSpPr>
          <p:nvPr/>
        </p:nvCxnSpPr>
        <p:spPr>
          <a:xfrm flipV="1">
            <a:off x="2278477" y="5487310"/>
            <a:ext cx="652960" cy="68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2703A358-9C23-EC45-82CE-C9046940F06E}"/>
              </a:ext>
            </a:extLst>
          </p:cNvPr>
          <p:cNvSpPr/>
          <p:nvPr/>
        </p:nvSpPr>
        <p:spPr>
          <a:xfrm>
            <a:off x="3033818" y="5388310"/>
            <a:ext cx="850192" cy="3467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C6BD5E65-0207-255C-FC11-FD30635209D2}"/>
              </a:ext>
            </a:extLst>
          </p:cNvPr>
          <p:cNvSpPr/>
          <p:nvPr/>
        </p:nvSpPr>
        <p:spPr>
          <a:xfrm>
            <a:off x="3044604" y="5444366"/>
            <a:ext cx="823668" cy="23462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2F0E47F6-5130-D0BE-E93E-633A72824217}"/>
              </a:ext>
            </a:extLst>
          </p:cNvPr>
          <p:cNvCxnSpPr>
            <a:stCxn id="87" idx="0"/>
            <a:endCxn id="87" idx="2"/>
          </p:cNvCxnSpPr>
          <p:nvPr/>
        </p:nvCxnSpPr>
        <p:spPr>
          <a:xfrm>
            <a:off x="3456438" y="5444366"/>
            <a:ext cx="0" cy="2346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>
            <a:extLst>
              <a:ext uri="{FF2B5EF4-FFF2-40B4-BE49-F238E27FC236}">
                <a16:creationId xmlns:a16="http://schemas.microsoft.com/office/drawing/2014/main" id="{384B7BE1-BC3D-6436-BDEA-7D282C05B26B}"/>
              </a:ext>
            </a:extLst>
          </p:cNvPr>
          <p:cNvSpPr/>
          <p:nvPr/>
        </p:nvSpPr>
        <p:spPr>
          <a:xfrm rot="5400000">
            <a:off x="1825388" y="3982004"/>
            <a:ext cx="225838" cy="22583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D6D6D177-9F78-F90C-FEE0-5F265B0717BA}"/>
              </a:ext>
            </a:extLst>
          </p:cNvPr>
          <p:cNvSpPr>
            <a:spLocks noChangeAspect="1"/>
          </p:cNvSpPr>
          <p:nvPr/>
        </p:nvSpPr>
        <p:spPr>
          <a:xfrm>
            <a:off x="624549" y="2130217"/>
            <a:ext cx="1468878" cy="1452937"/>
          </a:xfrm>
          <a:prstGeom prst="ellipse">
            <a:avLst/>
          </a:prstGeom>
          <a:gradFill flip="none" rotWithShape="1">
            <a:gsLst>
              <a:gs pos="69905">
                <a:schemeClr val="bg2">
                  <a:lumMod val="7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9C3757D-4FDE-349C-D8AC-492D9F0E491B}"/>
              </a:ext>
            </a:extLst>
          </p:cNvPr>
          <p:cNvSpPr txBox="1"/>
          <p:nvPr/>
        </p:nvSpPr>
        <p:spPr>
          <a:xfrm>
            <a:off x="1631488" y="2565501"/>
            <a:ext cx="100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0099"/>
                </a:solidFill>
                <a:cs typeface="Arial" panose="020B0604020202020204" pitchFamily="34" charset="0"/>
              </a:rPr>
              <a:t>limited range</a:t>
            </a:r>
            <a:endParaRPr lang="ko-KR" altLang="en-US" sz="12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95" name="부분 원형 94">
            <a:extLst>
              <a:ext uri="{FF2B5EF4-FFF2-40B4-BE49-F238E27FC236}">
                <a16:creationId xmlns:a16="http://schemas.microsoft.com/office/drawing/2014/main" id="{0670B9DC-D548-3C0D-7BB6-E0BC58C67E9A}"/>
              </a:ext>
            </a:extLst>
          </p:cNvPr>
          <p:cNvSpPr/>
          <p:nvPr/>
        </p:nvSpPr>
        <p:spPr>
          <a:xfrm>
            <a:off x="622853" y="2132736"/>
            <a:ext cx="1468878" cy="1452937"/>
          </a:xfrm>
          <a:prstGeom prst="pie">
            <a:avLst>
              <a:gd name="adj1" fmla="val 2725086"/>
              <a:gd name="adj2" fmla="val 8094539"/>
            </a:avLst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부분 원형 95">
            <a:extLst>
              <a:ext uri="{FF2B5EF4-FFF2-40B4-BE49-F238E27FC236}">
                <a16:creationId xmlns:a16="http://schemas.microsoft.com/office/drawing/2014/main" id="{13A4872D-5981-8570-A5B2-658E9E297DE6}"/>
              </a:ext>
            </a:extLst>
          </p:cNvPr>
          <p:cNvSpPr/>
          <p:nvPr/>
        </p:nvSpPr>
        <p:spPr>
          <a:xfrm rot="10800000">
            <a:off x="633034" y="2126386"/>
            <a:ext cx="1468878" cy="1452937"/>
          </a:xfrm>
          <a:prstGeom prst="pie">
            <a:avLst>
              <a:gd name="adj1" fmla="val 2708321"/>
              <a:gd name="adj2" fmla="val 8111271"/>
            </a:avLst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4DE4ADBB-2762-C98D-B1B6-A4013283693B}"/>
              </a:ext>
            </a:extLst>
          </p:cNvPr>
          <p:cNvCxnSpPr>
            <a:cxnSpLocks/>
            <a:stCxn id="90" idx="2"/>
            <a:endCxn id="90" idx="6"/>
          </p:cNvCxnSpPr>
          <p:nvPr/>
        </p:nvCxnSpPr>
        <p:spPr>
          <a:xfrm>
            <a:off x="624549" y="2856686"/>
            <a:ext cx="1468878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F3D71D9C-365E-1949-DD03-75D94AB411E1}"/>
              </a:ext>
            </a:extLst>
          </p:cNvPr>
          <p:cNvCxnSpPr>
            <a:cxnSpLocks/>
            <a:stCxn id="90" idx="3"/>
            <a:endCxn id="90" idx="7"/>
          </p:cNvCxnSpPr>
          <p:nvPr/>
        </p:nvCxnSpPr>
        <p:spPr>
          <a:xfrm flipV="1">
            <a:off x="839661" y="2342995"/>
            <a:ext cx="1038654" cy="102738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DE2A2C49-276C-44F3-7FFB-31557421502A}"/>
              </a:ext>
            </a:extLst>
          </p:cNvPr>
          <p:cNvCxnSpPr>
            <a:cxnSpLocks/>
            <a:stCxn id="90" idx="1"/>
            <a:endCxn id="90" idx="5"/>
          </p:cNvCxnSpPr>
          <p:nvPr/>
        </p:nvCxnSpPr>
        <p:spPr>
          <a:xfrm>
            <a:off x="839661" y="2342995"/>
            <a:ext cx="1038654" cy="102738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원호 100">
            <a:extLst>
              <a:ext uri="{FF2B5EF4-FFF2-40B4-BE49-F238E27FC236}">
                <a16:creationId xmlns:a16="http://schemas.microsoft.com/office/drawing/2014/main" id="{24DAAB43-53E2-E704-BC92-77EE68EB35C2}"/>
              </a:ext>
            </a:extLst>
          </p:cNvPr>
          <p:cNvSpPr/>
          <p:nvPr/>
        </p:nvSpPr>
        <p:spPr>
          <a:xfrm rot="2700000">
            <a:off x="1118481" y="2593155"/>
            <a:ext cx="499509" cy="498907"/>
          </a:xfrm>
          <a:prstGeom prst="arc">
            <a:avLst/>
          </a:prstGeom>
          <a:ln w="19050">
            <a:solidFill>
              <a:srgbClr val="00009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307A88C-1085-6D48-1F2E-F74D1F662AEA}"/>
              </a:ext>
            </a:extLst>
          </p:cNvPr>
          <p:cNvSpPr txBox="1"/>
          <p:nvPr/>
        </p:nvSpPr>
        <p:spPr>
          <a:xfrm>
            <a:off x="1619805" y="1854559"/>
            <a:ext cx="110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C00000"/>
                </a:solidFill>
                <a:cs typeface="Arial" panose="020B0604020202020204" pitchFamily="34" charset="0"/>
              </a:rPr>
              <a:t>Data depletion</a:t>
            </a:r>
          </a:p>
          <a:p>
            <a:pPr algn="ctr"/>
            <a:r>
              <a:rPr lang="en-US" altLang="ko-KR" sz="1200" dirty="0">
                <a:solidFill>
                  <a:srgbClr val="C00000"/>
                </a:solidFill>
                <a:cs typeface="Arial" panose="020B0604020202020204" pitchFamily="34" charset="0"/>
              </a:rPr>
              <a:t>(Null space)</a:t>
            </a:r>
            <a:endParaRPr lang="ko-KR" altLang="en-US" sz="1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103" name="직선 화살표 연결선 102">
            <a:extLst>
              <a:ext uri="{FF2B5EF4-FFF2-40B4-BE49-F238E27FC236}">
                <a16:creationId xmlns:a16="http://schemas.microsoft.com/office/drawing/2014/main" id="{DD71C862-9C4D-F3BC-07A1-4F486AB8C7F1}"/>
              </a:ext>
            </a:extLst>
          </p:cNvPr>
          <p:cNvCxnSpPr>
            <a:cxnSpLocks/>
            <a:stCxn id="90" idx="4"/>
            <a:endCxn id="90" idx="0"/>
          </p:cNvCxnSpPr>
          <p:nvPr/>
        </p:nvCxnSpPr>
        <p:spPr>
          <a:xfrm flipV="1">
            <a:off x="1358988" y="2130217"/>
            <a:ext cx="0" cy="145293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D66AD9A-2A49-30C5-9C9D-09CF1A04E563}"/>
              </a:ext>
            </a:extLst>
          </p:cNvPr>
          <p:cNvSpPr txBox="1"/>
          <p:nvPr/>
        </p:nvSpPr>
        <p:spPr>
          <a:xfrm>
            <a:off x="322112" y="2574815"/>
            <a:ext cx="824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0099"/>
                </a:solidFill>
                <a:cs typeface="Arial" panose="020B0604020202020204" pitchFamily="34" charset="0"/>
              </a:rPr>
              <a:t>Data fill-in</a:t>
            </a:r>
            <a:endParaRPr lang="ko-KR" altLang="en-US" sz="12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109" name="그림 108">
            <a:extLst>
              <a:ext uri="{FF2B5EF4-FFF2-40B4-BE49-F238E27FC236}">
                <a16:creationId xmlns:a16="http://schemas.microsoft.com/office/drawing/2014/main" id="{17F21B4A-B03B-A644-8342-D352D0C2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351" y="1716546"/>
            <a:ext cx="990177" cy="990177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0E8B0885-6DAE-FFFC-8E17-7DC71CD81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625" y="1716546"/>
            <a:ext cx="990176" cy="990176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64A30397-F001-F0AD-DE2C-54F245CCA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625" y="2726622"/>
            <a:ext cx="990177" cy="980468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7399664C-3E40-168A-CAFB-56954CA58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836352" y="2721769"/>
            <a:ext cx="990176" cy="99017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DE3B891F-C30F-63FB-5B08-6504B770BCFD}"/>
              </a:ext>
            </a:extLst>
          </p:cNvPr>
          <p:cNvSpPr txBox="1"/>
          <p:nvPr/>
        </p:nvSpPr>
        <p:spPr>
          <a:xfrm>
            <a:off x="2776998" y="1668568"/>
            <a:ext cx="875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anose="020B0604020202020204" pitchFamily="34" charset="0"/>
              </a:rPr>
              <a:t>Freq. domain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B32AB3-3105-1DE8-5FAD-C51B34198EC4}"/>
              </a:ext>
            </a:extLst>
          </p:cNvPr>
          <p:cNvSpPr txBox="1"/>
          <p:nvPr/>
        </p:nvSpPr>
        <p:spPr>
          <a:xfrm>
            <a:off x="3802930" y="1686289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anose="020B0604020202020204" pitchFamily="34" charset="0"/>
              </a:rPr>
              <a:t>Axial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975544-F1E9-353A-EA5D-42412D3CF70A}"/>
              </a:ext>
            </a:extLst>
          </p:cNvPr>
          <p:cNvSpPr txBox="1"/>
          <p:nvPr/>
        </p:nvSpPr>
        <p:spPr>
          <a:xfrm>
            <a:off x="2762858" y="265910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anose="020B0604020202020204" pitchFamily="34" charset="0"/>
              </a:rPr>
              <a:t>Coronal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ADB3C75-FFAD-A647-4EB5-05A913958D85}"/>
              </a:ext>
            </a:extLst>
          </p:cNvPr>
          <p:cNvSpPr txBox="1"/>
          <p:nvPr/>
        </p:nvSpPr>
        <p:spPr>
          <a:xfrm>
            <a:off x="3779299" y="2673327"/>
            <a:ext cx="5709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anose="020B0604020202020204" pitchFamily="34" charset="0"/>
              </a:rPr>
              <a:t>Sagittal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DB37028-4ACA-38B0-980C-21F5E99A4113}"/>
                  </a:ext>
                </a:extLst>
              </p:cNvPr>
              <p:cNvSpPr txBox="1"/>
              <p:nvPr/>
            </p:nvSpPr>
            <p:spPr>
              <a:xfrm>
                <a:off x="1947315" y="2896372"/>
                <a:ext cx="2193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DB37028-4ACA-38B0-980C-21F5E99A4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15" y="2896372"/>
                <a:ext cx="219355" cy="246221"/>
              </a:xfrm>
              <a:prstGeom prst="rect">
                <a:avLst/>
              </a:prstGeom>
              <a:blipFill>
                <a:blip r:embed="rId7"/>
                <a:stretch>
                  <a:fillRect l="-27778" r="-8333" b="-317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4A40D59-74B7-1AEF-1EAE-BE005C3432D0}"/>
                  </a:ext>
                </a:extLst>
              </p:cNvPr>
              <p:cNvSpPr txBox="1"/>
              <p:nvPr/>
            </p:nvSpPr>
            <p:spPr>
              <a:xfrm>
                <a:off x="1141044" y="2034407"/>
                <a:ext cx="2089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4A40D59-74B7-1AEF-1EAE-BE005C343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44" y="2034407"/>
                <a:ext cx="208967" cy="246221"/>
              </a:xfrm>
              <a:prstGeom prst="rect">
                <a:avLst/>
              </a:prstGeom>
              <a:blipFill>
                <a:blip r:embed="rId8"/>
                <a:stretch>
                  <a:fillRect l="-32353" r="-11765" b="-3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86044D3A-C31E-E01B-7338-255F199ED48E}"/>
              </a:ext>
            </a:extLst>
          </p:cNvPr>
          <p:cNvSpPr/>
          <p:nvPr/>
        </p:nvSpPr>
        <p:spPr>
          <a:xfrm>
            <a:off x="3096537" y="3169214"/>
            <a:ext cx="465958" cy="8707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49B64DD4-0077-FCC5-9DCB-0DF03F1D2C5A}"/>
              </a:ext>
            </a:extLst>
          </p:cNvPr>
          <p:cNvSpPr/>
          <p:nvPr/>
        </p:nvSpPr>
        <p:spPr>
          <a:xfrm>
            <a:off x="4117309" y="3166499"/>
            <a:ext cx="465958" cy="8707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5561E66-DD54-CDB2-D728-36CC8F46AEB4}"/>
              </a:ext>
            </a:extLst>
          </p:cNvPr>
          <p:cNvSpPr txBox="1"/>
          <p:nvPr/>
        </p:nvSpPr>
        <p:spPr>
          <a:xfrm>
            <a:off x="637135" y="1253286"/>
            <a:ext cx="44695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350" dirty="0">
                <a:cs typeface="Calibri" panose="020F0502020204030204" pitchFamily="34" charset="0"/>
              </a:rPr>
              <a:t>Issues due to the lack of projection data</a:t>
            </a:r>
          </a:p>
        </p:txBody>
      </p:sp>
      <p:sp>
        <p:nvSpPr>
          <p:cNvPr id="164" name="순서도: 대체 처리 163">
            <a:extLst>
              <a:ext uri="{FF2B5EF4-FFF2-40B4-BE49-F238E27FC236}">
                <a16:creationId xmlns:a16="http://schemas.microsoft.com/office/drawing/2014/main" id="{E2D9A35D-C6FB-C7E8-DECF-8B863AFA7827}"/>
              </a:ext>
            </a:extLst>
          </p:cNvPr>
          <p:cNvSpPr/>
          <p:nvPr/>
        </p:nvSpPr>
        <p:spPr>
          <a:xfrm>
            <a:off x="1080589" y="3913651"/>
            <a:ext cx="3815674" cy="2307167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평행 사변형 164">
            <a:extLst>
              <a:ext uri="{FF2B5EF4-FFF2-40B4-BE49-F238E27FC236}">
                <a16:creationId xmlns:a16="http://schemas.microsoft.com/office/drawing/2014/main" id="{0618B0C4-66BE-9E18-82F6-82CA6CE7DFCD}"/>
              </a:ext>
            </a:extLst>
          </p:cNvPr>
          <p:cNvSpPr/>
          <p:nvPr/>
        </p:nvSpPr>
        <p:spPr>
          <a:xfrm>
            <a:off x="5676346" y="5318172"/>
            <a:ext cx="1736466" cy="415881"/>
          </a:xfrm>
          <a:prstGeom prst="parallelogram">
            <a:avLst>
              <a:gd name="adj" fmla="val 997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6" name="평행 사변형 165">
            <a:extLst>
              <a:ext uri="{FF2B5EF4-FFF2-40B4-BE49-F238E27FC236}">
                <a16:creationId xmlns:a16="http://schemas.microsoft.com/office/drawing/2014/main" id="{C0980003-15D5-0BFB-9EE7-FC0A7E7B84BD}"/>
              </a:ext>
            </a:extLst>
          </p:cNvPr>
          <p:cNvSpPr/>
          <p:nvPr/>
        </p:nvSpPr>
        <p:spPr>
          <a:xfrm>
            <a:off x="5676346" y="4796512"/>
            <a:ext cx="1736466" cy="415881"/>
          </a:xfrm>
          <a:prstGeom prst="parallelogram">
            <a:avLst>
              <a:gd name="adj" fmla="val 99786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평행 사변형 166">
            <a:extLst>
              <a:ext uri="{FF2B5EF4-FFF2-40B4-BE49-F238E27FC236}">
                <a16:creationId xmlns:a16="http://schemas.microsoft.com/office/drawing/2014/main" id="{0D86A7C8-79E7-A577-8805-A3C26BCD9C1B}"/>
              </a:ext>
            </a:extLst>
          </p:cNvPr>
          <p:cNvSpPr/>
          <p:nvPr/>
        </p:nvSpPr>
        <p:spPr>
          <a:xfrm>
            <a:off x="5676346" y="4466454"/>
            <a:ext cx="1736466" cy="415881"/>
          </a:xfrm>
          <a:prstGeom prst="parallelogram">
            <a:avLst>
              <a:gd name="adj" fmla="val 99786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9" name="직선 화살표 연결선 168">
            <a:extLst>
              <a:ext uri="{FF2B5EF4-FFF2-40B4-BE49-F238E27FC236}">
                <a16:creationId xmlns:a16="http://schemas.microsoft.com/office/drawing/2014/main" id="{C5F87AC7-F911-2BF0-40A8-17534576AB83}"/>
              </a:ext>
            </a:extLst>
          </p:cNvPr>
          <p:cNvCxnSpPr>
            <a:cxnSpLocks/>
          </p:cNvCxnSpPr>
          <p:nvPr/>
        </p:nvCxnSpPr>
        <p:spPr>
          <a:xfrm flipV="1">
            <a:off x="6504043" y="4954379"/>
            <a:ext cx="0" cy="871846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화살표 연결선 169">
            <a:extLst>
              <a:ext uri="{FF2B5EF4-FFF2-40B4-BE49-F238E27FC236}">
                <a16:creationId xmlns:a16="http://schemas.microsoft.com/office/drawing/2014/main" id="{1B6FEEFA-7AD2-148A-211D-B912EEF3369C}"/>
              </a:ext>
            </a:extLst>
          </p:cNvPr>
          <p:cNvCxnSpPr>
            <a:cxnSpLocks/>
          </p:cNvCxnSpPr>
          <p:nvPr/>
        </p:nvCxnSpPr>
        <p:spPr>
          <a:xfrm>
            <a:off x="6504043" y="5826225"/>
            <a:ext cx="81530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95576EA-4FF3-EF43-F88F-CD1B73E8CA62}"/>
                  </a:ext>
                </a:extLst>
              </p:cNvPr>
              <p:cNvSpPr txBox="1"/>
              <p:nvPr/>
            </p:nvSpPr>
            <p:spPr>
              <a:xfrm>
                <a:off x="7157637" y="5565334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95576EA-4FF3-EF43-F88F-CD1B73E8C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37" y="5565334"/>
                <a:ext cx="161711" cy="246221"/>
              </a:xfrm>
              <a:prstGeom prst="rect">
                <a:avLst/>
              </a:prstGeom>
              <a:blipFill>
                <a:blip r:embed="rId9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BA7D8C32-55F4-F9C2-2CA4-580EF6BC9FFF}"/>
                  </a:ext>
                </a:extLst>
              </p:cNvPr>
              <p:cNvSpPr txBox="1"/>
              <p:nvPr/>
            </p:nvSpPr>
            <p:spPr>
              <a:xfrm>
                <a:off x="6311075" y="4889148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BA7D8C32-55F4-F9C2-2CA4-580EF6BC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75" y="4889148"/>
                <a:ext cx="149400" cy="246221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그룹 21">
            <a:extLst>
              <a:ext uri="{FF2B5EF4-FFF2-40B4-BE49-F238E27FC236}">
                <a16:creationId xmlns:a16="http://schemas.microsoft.com/office/drawing/2014/main" id="{39606095-0D18-F9A5-1DD8-594DA783B9A3}"/>
              </a:ext>
            </a:extLst>
          </p:cNvPr>
          <p:cNvGrpSpPr/>
          <p:nvPr/>
        </p:nvGrpSpPr>
        <p:grpSpPr>
          <a:xfrm>
            <a:off x="7238492" y="4136395"/>
            <a:ext cx="180051" cy="388566"/>
            <a:chOff x="4971255" y="4029201"/>
            <a:chExt cx="180051" cy="388566"/>
          </a:xfrm>
        </p:grpSpPr>
        <p:sp>
          <p:nvSpPr>
            <p:cNvPr id="175" name="정육면체 174">
              <a:extLst>
                <a:ext uri="{FF2B5EF4-FFF2-40B4-BE49-F238E27FC236}">
                  <a16:creationId xmlns:a16="http://schemas.microsoft.com/office/drawing/2014/main" id="{E55D5598-4D9B-79E8-8570-914DDB5EE3E5}"/>
                </a:ext>
              </a:extLst>
            </p:cNvPr>
            <p:cNvSpPr/>
            <p:nvPr/>
          </p:nvSpPr>
          <p:spPr>
            <a:xfrm>
              <a:off x="4971255" y="4029201"/>
              <a:ext cx="180051" cy="388566"/>
            </a:xfrm>
            <a:prstGeom prst="cube">
              <a:avLst>
                <a:gd name="adj" fmla="val 3628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E590DA2-7BCE-29AE-6C3F-7024FF7EF5CF}"/>
                </a:ext>
              </a:extLst>
            </p:cNvPr>
            <p:cNvCxnSpPr>
              <a:cxnSpLocks/>
            </p:cNvCxnSpPr>
            <p:nvPr/>
          </p:nvCxnSpPr>
          <p:spPr>
            <a:xfrm>
              <a:off x="5035882" y="4029201"/>
              <a:ext cx="0" cy="3284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평행 사변형 18">
              <a:extLst>
                <a:ext uri="{FF2B5EF4-FFF2-40B4-BE49-F238E27FC236}">
                  <a16:creationId xmlns:a16="http://schemas.microsoft.com/office/drawing/2014/main" id="{9BC65AF4-6084-748D-B186-182E7B1C5DE6}"/>
                </a:ext>
              </a:extLst>
            </p:cNvPr>
            <p:cNvSpPr/>
            <p:nvPr/>
          </p:nvSpPr>
          <p:spPr>
            <a:xfrm>
              <a:off x="4971255" y="4357688"/>
              <a:ext cx="180051" cy="60079"/>
            </a:xfrm>
            <a:prstGeom prst="parallelogram">
              <a:avLst>
                <a:gd name="adj" fmla="val 106683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8" name="평행 사변형 167">
            <a:extLst>
              <a:ext uri="{FF2B5EF4-FFF2-40B4-BE49-F238E27FC236}">
                <a16:creationId xmlns:a16="http://schemas.microsoft.com/office/drawing/2014/main" id="{75050834-62F6-BECD-6C82-A6B8392BDF74}"/>
              </a:ext>
            </a:extLst>
          </p:cNvPr>
          <p:cNvSpPr/>
          <p:nvPr/>
        </p:nvSpPr>
        <p:spPr>
          <a:xfrm>
            <a:off x="5676346" y="4136395"/>
            <a:ext cx="1736466" cy="415881"/>
          </a:xfrm>
          <a:prstGeom prst="parallelogram">
            <a:avLst>
              <a:gd name="adj" fmla="val 997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6" name="직선 화살표 연결선 175">
            <a:extLst>
              <a:ext uri="{FF2B5EF4-FFF2-40B4-BE49-F238E27FC236}">
                <a16:creationId xmlns:a16="http://schemas.microsoft.com/office/drawing/2014/main" id="{9F6507BE-4777-5C38-1AAF-49C2F9711674}"/>
              </a:ext>
            </a:extLst>
          </p:cNvPr>
          <p:cNvCxnSpPr>
            <a:cxnSpLocks/>
          </p:cNvCxnSpPr>
          <p:nvPr/>
        </p:nvCxnSpPr>
        <p:spPr>
          <a:xfrm flipV="1">
            <a:off x="6508449" y="5356386"/>
            <a:ext cx="457610" cy="46983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8A939444-07FC-90DD-6037-D73143AF4FD0}"/>
                  </a:ext>
                </a:extLst>
              </p:cNvPr>
              <p:cNvSpPr txBox="1"/>
              <p:nvPr/>
            </p:nvSpPr>
            <p:spPr>
              <a:xfrm>
                <a:off x="6959860" y="5248001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8A939444-07FC-90DD-6037-D73143AF4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860" y="5248001"/>
                <a:ext cx="165430" cy="246221"/>
              </a:xfrm>
              <a:prstGeom prst="rect">
                <a:avLst/>
              </a:prstGeom>
              <a:blipFill>
                <a:blip r:embed="rId11"/>
                <a:stretch>
                  <a:fillRect l="-29630" r="-25926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921C5E78-7D3A-BC29-B386-0B318F0C3AEC}"/>
              </a:ext>
            </a:extLst>
          </p:cNvPr>
          <p:cNvGrpSpPr/>
          <p:nvPr/>
        </p:nvGrpSpPr>
        <p:grpSpPr>
          <a:xfrm>
            <a:off x="7711723" y="4904239"/>
            <a:ext cx="180051" cy="388566"/>
            <a:chOff x="4971255" y="4029201"/>
            <a:chExt cx="180051" cy="388566"/>
          </a:xfrm>
        </p:grpSpPr>
        <p:sp>
          <p:nvSpPr>
            <p:cNvPr id="179" name="정육면체 178">
              <a:extLst>
                <a:ext uri="{FF2B5EF4-FFF2-40B4-BE49-F238E27FC236}">
                  <a16:creationId xmlns:a16="http://schemas.microsoft.com/office/drawing/2014/main" id="{887ED642-E31D-892B-B109-CD7E106CDDED}"/>
                </a:ext>
              </a:extLst>
            </p:cNvPr>
            <p:cNvSpPr/>
            <p:nvPr/>
          </p:nvSpPr>
          <p:spPr>
            <a:xfrm>
              <a:off x="4971255" y="4029201"/>
              <a:ext cx="180051" cy="388566"/>
            </a:xfrm>
            <a:prstGeom prst="cube">
              <a:avLst>
                <a:gd name="adj" fmla="val 3628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80" name="직선 연결선 179">
              <a:extLst>
                <a:ext uri="{FF2B5EF4-FFF2-40B4-BE49-F238E27FC236}">
                  <a16:creationId xmlns:a16="http://schemas.microsoft.com/office/drawing/2014/main" id="{B79AD5D4-801D-4320-CE90-42FC6A88AFA3}"/>
                </a:ext>
              </a:extLst>
            </p:cNvPr>
            <p:cNvCxnSpPr>
              <a:cxnSpLocks/>
            </p:cNvCxnSpPr>
            <p:nvPr/>
          </p:nvCxnSpPr>
          <p:spPr>
            <a:xfrm>
              <a:off x="5035882" y="4029201"/>
              <a:ext cx="0" cy="32848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평행 사변형 180">
              <a:extLst>
                <a:ext uri="{FF2B5EF4-FFF2-40B4-BE49-F238E27FC236}">
                  <a16:creationId xmlns:a16="http://schemas.microsoft.com/office/drawing/2014/main" id="{4058A023-78DA-0EB1-8CEA-48BE65585473}"/>
                </a:ext>
              </a:extLst>
            </p:cNvPr>
            <p:cNvSpPr/>
            <p:nvPr/>
          </p:nvSpPr>
          <p:spPr>
            <a:xfrm>
              <a:off x="4971255" y="4357688"/>
              <a:ext cx="180051" cy="60079"/>
            </a:xfrm>
            <a:prstGeom prst="parallelogram">
              <a:avLst>
                <a:gd name="adj" fmla="val 106683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2" name="직선 화살표 연결선 181">
            <a:extLst>
              <a:ext uri="{FF2B5EF4-FFF2-40B4-BE49-F238E27FC236}">
                <a16:creationId xmlns:a16="http://schemas.microsoft.com/office/drawing/2014/main" id="{136C0820-898B-36FB-1571-2B489FFEDBAF}"/>
              </a:ext>
            </a:extLst>
          </p:cNvPr>
          <p:cNvCxnSpPr>
            <a:cxnSpLocks/>
          </p:cNvCxnSpPr>
          <p:nvPr/>
        </p:nvCxnSpPr>
        <p:spPr>
          <a:xfrm>
            <a:off x="7479967" y="4349575"/>
            <a:ext cx="202622" cy="53276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0495231-EC66-9373-1EE7-CC9D8B6901E7}"/>
                  </a:ext>
                </a:extLst>
              </p:cNvPr>
              <p:cNvSpPr txBox="1"/>
              <p:nvPr/>
            </p:nvSpPr>
            <p:spPr>
              <a:xfrm>
                <a:off x="7673509" y="5278801"/>
                <a:ext cx="18735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2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0495231-EC66-9373-1EE7-CC9D8B69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509" y="5278801"/>
                <a:ext cx="187359" cy="184666"/>
              </a:xfrm>
              <a:prstGeom prst="rect">
                <a:avLst/>
              </a:prstGeom>
              <a:blipFill>
                <a:blip r:embed="rId12"/>
                <a:stretch>
                  <a:fillRect l="-9677" r="-3226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09ECC7D-4BC3-D976-D6A4-57833DD1F7BC}"/>
                  </a:ext>
                </a:extLst>
              </p:cNvPr>
              <p:cNvSpPr txBox="1"/>
              <p:nvPr/>
            </p:nvSpPr>
            <p:spPr>
              <a:xfrm>
                <a:off x="7891774" y="5202565"/>
                <a:ext cx="183062" cy="201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2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09ECC7D-4BC3-D976-D6A4-57833DD1F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774" y="5202565"/>
                <a:ext cx="183062" cy="201594"/>
              </a:xfrm>
              <a:prstGeom prst="rect">
                <a:avLst/>
              </a:prstGeom>
              <a:blipFill>
                <a:blip r:embed="rId13"/>
                <a:stretch>
                  <a:fillRect l="-13333" r="-10000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3AD1250-48E2-8B6C-88CD-D441D39556BC}"/>
                  </a:ext>
                </a:extLst>
              </p:cNvPr>
              <p:cNvSpPr txBox="1"/>
              <p:nvPr/>
            </p:nvSpPr>
            <p:spPr>
              <a:xfrm>
                <a:off x="7494413" y="4998879"/>
                <a:ext cx="1803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2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3AD1250-48E2-8B6C-88CD-D441D3955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413" y="4998879"/>
                <a:ext cx="180370" cy="184666"/>
              </a:xfrm>
              <a:prstGeom prst="rect">
                <a:avLst/>
              </a:prstGeom>
              <a:blipFill>
                <a:blip r:embed="rId14"/>
                <a:stretch>
                  <a:fillRect l="-10000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순서도: 대체 처리 185">
            <a:extLst>
              <a:ext uri="{FF2B5EF4-FFF2-40B4-BE49-F238E27FC236}">
                <a16:creationId xmlns:a16="http://schemas.microsoft.com/office/drawing/2014/main" id="{F893B497-078D-835F-33D8-CB6F67647A67}"/>
              </a:ext>
            </a:extLst>
          </p:cNvPr>
          <p:cNvSpPr/>
          <p:nvPr/>
        </p:nvSpPr>
        <p:spPr>
          <a:xfrm>
            <a:off x="5509962" y="3913652"/>
            <a:ext cx="2573723" cy="2137718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8E66896-C423-54D3-6148-9B2AA6BB4A24}"/>
              </a:ext>
            </a:extLst>
          </p:cNvPr>
          <p:cNvSpPr txBox="1"/>
          <p:nvPr/>
        </p:nvSpPr>
        <p:spPr>
          <a:xfrm>
            <a:off x="5932742" y="3892116"/>
            <a:ext cx="145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Reconstructed slices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1AB7D43F-65CF-F6C4-329C-8B6287CD77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2303" y="4182600"/>
            <a:ext cx="837646" cy="73935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11425AD-BC77-4814-5179-8A38BB94E8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0027" y="4181030"/>
            <a:ext cx="834729" cy="73935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809BF6F-6922-07D8-E177-A11D1007CF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0027" y="5135369"/>
            <a:ext cx="834729" cy="736776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0BDAD5FE-6B27-E82E-31D0-58D431729B99}"/>
              </a:ext>
            </a:extLst>
          </p:cNvPr>
          <p:cNvSpPr txBox="1"/>
          <p:nvPr/>
        </p:nvSpPr>
        <p:spPr>
          <a:xfrm>
            <a:off x="2992689" y="3957528"/>
            <a:ext cx="848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No artifact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A0D0110-5C2C-3A07-F620-2E51C6A69A2C}"/>
              </a:ext>
            </a:extLst>
          </p:cNvPr>
          <p:cNvSpPr txBox="1"/>
          <p:nvPr/>
        </p:nvSpPr>
        <p:spPr>
          <a:xfrm>
            <a:off x="4030333" y="3957528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Blurring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A4AEA66-FB1F-6E5B-4F05-AFC00370F02D}"/>
              </a:ext>
            </a:extLst>
          </p:cNvPr>
          <p:cNvSpPr txBox="1"/>
          <p:nvPr/>
        </p:nvSpPr>
        <p:spPr>
          <a:xfrm>
            <a:off x="4073365" y="492240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Ripple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39220725-4846-5A8E-FFC2-7EA15E20C9F2}"/>
              </a:ext>
            </a:extLst>
          </p:cNvPr>
          <p:cNvSpPr/>
          <p:nvPr/>
        </p:nvSpPr>
        <p:spPr>
          <a:xfrm>
            <a:off x="5293236" y="2013497"/>
            <a:ext cx="4163184" cy="150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1" indent="-342900">
              <a:lnSpc>
                <a:spcPct val="15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ea typeface="Arial Unicode MS" panose="020B0604020202020204" pitchFamily="50" charset="-127"/>
                <a:cs typeface="Times New Roman" panose="02020603050405020304" pitchFamily="18" charset="0"/>
              </a:rPr>
              <a:t>Limited reconstruction region </a:t>
            </a:r>
          </a:p>
          <a:p>
            <a:pPr marL="466725" lvl="1" indent="-342900">
              <a:lnSpc>
                <a:spcPct val="15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ea typeface="Arial Unicode MS" panose="020B0604020202020204" pitchFamily="50" charset="-127"/>
                <a:cs typeface="Times New Roman" panose="02020603050405020304" pitchFamily="18" charset="0"/>
              </a:rPr>
              <a:t>Out of plane artifacts</a:t>
            </a:r>
          </a:p>
          <a:p>
            <a:pPr marL="466725" lvl="1" indent="-342900">
              <a:lnSpc>
                <a:spcPct val="15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ea typeface="Arial Unicode MS" panose="020B0604020202020204" pitchFamily="50" charset="-127"/>
                <a:cs typeface="Times New Roman" panose="02020603050405020304" pitchFamily="18" charset="0"/>
              </a:rPr>
              <a:t>Anisotropic voxel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2ED15FE-6F9C-C3E8-796A-806DDDF3700B}"/>
              </a:ext>
            </a:extLst>
          </p:cNvPr>
          <p:cNvSpPr txBox="1"/>
          <p:nvPr/>
        </p:nvSpPr>
        <p:spPr>
          <a:xfrm>
            <a:off x="2899378" y="5111311"/>
            <a:ext cx="108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Limited region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238CFAB-9573-E3F2-B916-0AD3B5330922}"/>
              </a:ext>
            </a:extLst>
          </p:cNvPr>
          <p:cNvSpPr txBox="1"/>
          <p:nvPr/>
        </p:nvSpPr>
        <p:spPr>
          <a:xfrm>
            <a:off x="1234761" y="5959208"/>
            <a:ext cx="3589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[2] (H. Machida et al., </a:t>
            </a:r>
            <a:r>
              <a:rPr lang="en-US" altLang="ko-KR" sz="1100" i="1" dirty="0" err="1"/>
              <a:t>Radiographics</a:t>
            </a:r>
            <a:r>
              <a:rPr lang="en-US" altLang="ko-KR" sz="1100" dirty="0"/>
              <a:t>. </a:t>
            </a:r>
            <a:r>
              <a:rPr lang="en-US" altLang="ko-KR" sz="1100" b="1" dirty="0"/>
              <a:t>30(2)</a:t>
            </a:r>
            <a:r>
              <a:rPr lang="en-US" altLang="ko-KR" sz="1100" dirty="0"/>
              <a:t>, 549-563 (2010))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268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D88D3C5-2741-4665-8511-5AEC32943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57788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9758002-96E5-45E2-AD26-1C0782ED13CC}"/>
                  </a:ext>
                </a:extLst>
              </p:cNvPr>
              <p:cNvSpPr/>
              <p:nvPr/>
            </p:nvSpPr>
            <p:spPr>
              <a:xfrm>
                <a:off x="132956" y="1417804"/>
                <a:ext cx="8848214" cy="519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20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To quantify the characteristics (reconstruction region, artifact) of filtered </a:t>
                </a:r>
                <a:r>
                  <a:rPr lang="en-US" altLang="ko-KR" sz="2000" dirty="0" err="1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backprojection</a:t>
                </a:r>
                <a:r>
                  <a:rPr lang="en-US" altLang="ko-KR" sz="20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 (FBP)-based LAT with respect to the scan ranges</a:t>
                </a:r>
              </a:p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altLang="ko-KR" sz="2000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  <a:p>
                <a:pPr marL="466725" lvl="1" indent="-342900">
                  <a:lnSpc>
                    <a:spcPct val="150000"/>
                  </a:lnSpc>
                  <a:spcBef>
                    <a:spcPts val="338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20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To evaluate the cross-sectional images reconstructed with the proposed slice thicknesses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Arial Unicode MS" panose="020B0604020202020204" pitchFamily="50" charset="-127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)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Tx/>
                  <a:buChar char="-"/>
                  <a:defRPr/>
                </a:pPr>
                <a:r>
                  <a:rPr lang="en-US" altLang="ko-KR" sz="2000" dirty="0">
                    <a:solidFill>
                      <a:srgbClr val="FF0000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BP-based slice thickness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ko-K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scan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)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Tx/>
                  <a:buChar char="-"/>
                  <a:defRPr/>
                </a:pPr>
                <a:r>
                  <a:rPr lang="en-US" altLang="ko-KR" sz="2000" dirty="0"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Fourier-based slice thickness </a:t>
                </a:r>
                <a:r>
                  <a:rPr lang="en-US" altLang="ko-KR" sz="2000" dirty="0">
                    <a:solidFill>
                      <a:schemeClr val="tx1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altLang="ko-K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scan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)</a:t>
                </a: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Tx/>
                  <a:buChar char="-"/>
                  <a:defRPr/>
                </a:pPr>
                <a:r>
                  <a:rPr lang="en-US" altLang="ko-KR" sz="2000" dirty="0">
                    <a:solidFill>
                      <a:schemeClr val="tx1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Conventional slice thickness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ea typeface="Arial Unicode MS" panose="020B0604020202020204" pitchFamily="50" charset="-127"/>
                    <a:cs typeface="Times New Roman" panose="02020603050405020304" pitchFamily="18" charset="0"/>
                  </a:rPr>
                  <a:t>)</a:t>
                </a:r>
                <a:endParaRPr lang="en-US" altLang="ko-KR" sz="1600" dirty="0">
                  <a:solidFill>
                    <a:schemeClr val="tx1"/>
                  </a:solidFill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Tx/>
                  <a:buChar char="-"/>
                  <a:defRPr/>
                </a:pPr>
                <a:endParaRPr lang="en-US" altLang="ko-KR" sz="2000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  <a:p>
                <a:pPr marL="923925" lvl="2" indent="-342900">
                  <a:lnSpc>
                    <a:spcPct val="150000"/>
                  </a:lnSpc>
                  <a:spcBef>
                    <a:spcPts val="338"/>
                  </a:spcBef>
                  <a:buClr>
                    <a:schemeClr val="tx1"/>
                  </a:buClr>
                  <a:buFontTx/>
                  <a:buChar char="-"/>
                  <a:defRPr/>
                </a:pPr>
                <a:endParaRPr lang="en-US" altLang="ko-KR" sz="2000" dirty="0">
                  <a:ea typeface="Arial Unicode MS" panose="020B06040202020202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9758002-96E5-45E2-AD26-1C0782ED1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6" y="1417804"/>
                <a:ext cx="8848214" cy="5190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9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3EC3E-4F99-4D15-A787-D05832E3C08A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BP-based slice thickness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48DEABB-05B0-4889-8995-8610A4E8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37019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44FE7069-3087-45FD-B33C-FC9DB8BBE26D}"/>
              </a:ext>
            </a:extLst>
          </p:cNvPr>
          <p:cNvGrpSpPr/>
          <p:nvPr/>
        </p:nvGrpSpPr>
        <p:grpSpPr>
          <a:xfrm>
            <a:off x="816253" y="1585428"/>
            <a:ext cx="4284691" cy="2688121"/>
            <a:chOff x="816253" y="1372796"/>
            <a:chExt cx="4284691" cy="2688121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178276FA-D775-4312-8149-F1AFB00EA3E9}"/>
                </a:ext>
              </a:extLst>
            </p:cNvPr>
            <p:cNvGrpSpPr/>
            <p:nvPr/>
          </p:nvGrpSpPr>
          <p:grpSpPr>
            <a:xfrm>
              <a:off x="1275192" y="1379146"/>
              <a:ext cx="1688360" cy="2643753"/>
              <a:chOff x="841327" y="3103439"/>
              <a:chExt cx="1688360" cy="2643753"/>
            </a:xfrm>
          </p:grpSpPr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6B70103C-9149-4489-9FA7-EE5A67909C04}"/>
                  </a:ext>
                </a:extLst>
              </p:cNvPr>
              <p:cNvSpPr/>
              <p:nvPr/>
            </p:nvSpPr>
            <p:spPr>
              <a:xfrm rot="7200000">
                <a:off x="1408561" y="4738727"/>
                <a:ext cx="102048" cy="12365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E1FF7C6B-3369-4803-B35F-8C3C69BBD183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 flipV="1">
                <a:off x="441255" y="4121767"/>
                <a:ext cx="2036657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>
                <a:extLst>
                  <a:ext uri="{FF2B5EF4-FFF2-40B4-BE49-F238E27FC236}">
                    <a16:creationId xmlns:a16="http://schemas.microsoft.com/office/drawing/2014/main" id="{E4578D62-AF7F-40FE-AA66-4452FDE920D0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 flipV="1">
                <a:off x="1511358" y="4728863"/>
                <a:ext cx="2036657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B28CEB33-5211-43D0-B096-A0B08A4AF495}"/>
                </a:ext>
              </a:extLst>
            </p:cNvPr>
            <p:cNvGrpSpPr/>
            <p:nvPr/>
          </p:nvGrpSpPr>
          <p:grpSpPr>
            <a:xfrm flipH="1">
              <a:off x="1900415" y="1372796"/>
              <a:ext cx="1688360" cy="2643753"/>
              <a:chOff x="841327" y="3103439"/>
              <a:chExt cx="1688360" cy="2643753"/>
            </a:xfrm>
          </p:grpSpPr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2BB2777A-5311-495F-879A-8805DFD567B7}"/>
                  </a:ext>
                </a:extLst>
              </p:cNvPr>
              <p:cNvSpPr/>
              <p:nvPr/>
            </p:nvSpPr>
            <p:spPr>
              <a:xfrm rot="7200000">
                <a:off x="1408561" y="4738727"/>
                <a:ext cx="102048" cy="12365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anose="020B0604020202020204" pitchFamily="34" charset="0"/>
                </a:endParaRPr>
              </a:p>
            </p:txBody>
          </p:sp>
          <p:cxnSp>
            <p:nvCxnSpPr>
              <p:cNvPr id="103" name="직선 연결선 102">
                <a:extLst>
                  <a:ext uri="{FF2B5EF4-FFF2-40B4-BE49-F238E27FC236}">
                    <a16:creationId xmlns:a16="http://schemas.microsoft.com/office/drawing/2014/main" id="{0E3B98A8-2562-4228-B2D9-751DFE0EC036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 flipV="1">
                <a:off x="441255" y="4121767"/>
                <a:ext cx="2036657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9598778A-AD42-45FD-A848-F30BFDEDB549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 flipV="1">
                <a:off x="1511358" y="4728863"/>
                <a:ext cx="2036657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75D74C32-5B04-4692-AFA6-42F17B0558BD}"/>
                </a:ext>
              </a:extLst>
            </p:cNvPr>
            <p:cNvSpPr/>
            <p:nvPr/>
          </p:nvSpPr>
          <p:spPr>
            <a:xfrm>
              <a:off x="1810985" y="2075473"/>
              <a:ext cx="1236514" cy="12384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DF1DF65-74B5-45E1-A347-16DF837CABCF}"/>
                    </a:ext>
                  </a:extLst>
                </p:cNvPr>
                <p:cNvSpPr txBox="1"/>
                <p:nvPr/>
              </p:nvSpPr>
              <p:spPr>
                <a:xfrm>
                  <a:off x="816253" y="3189682"/>
                  <a:ext cx="611542" cy="2654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05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05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105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ko-KR" sz="10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ko-KR" altLang="en-US" sz="105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DF1DF65-74B5-45E1-A347-16DF837CA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53" y="3189682"/>
                  <a:ext cx="611542" cy="265457"/>
                </a:xfrm>
                <a:prstGeom prst="rect">
                  <a:avLst/>
                </a:prstGeom>
                <a:blipFill>
                  <a:blip r:embed="rId3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순서도: 대체 처리 107">
              <a:extLst>
                <a:ext uri="{FF2B5EF4-FFF2-40B4-BE49-F238E27FC236}">
                  <a16:creationId xmlns:a16="http://schemas.microsoft.com/office/drawing/2014/main" id="{B0E2D91E-35C5-4138-B120-BCC7A17787D9}"/>
                </a:ext>
              </a:extLst>
            </p:cNvPr>
            <p:cNvSpPr/>
            <p:nvPr/>
          </p:nvSpPr>
          <p:spPr>
            <a:xfrm>
              <a:off x="1676871" y="2408433"/>
              <a:ext cx="1496291" cy="605294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C8B1032-892D-4113-A9A7-6EBA24470E76}"/>
                </a:ext>
              </a:extLst>
            </p:cNvPr>
            <p:cNvSpPr txBox="1"/>
            <p:nvPr/>
          </p:nvSpPr>
          <p:spPr>
            <a:xfrm>
              <a:off x="3307276" y="2526865"/>
              <a:ext cx="17936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Maximum</a:t>
              </a:r>
            </a:p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reconstruction region</a:t>
              </a:r>
            </a:p>
          </p:txBody>
        </p:sp>
        <p:sp>
          <p:nvSpPr>
            <p:cNvPr id="118" name="순서도: 대체 처리 117">
              <a:extLst>
                <a:ext uri="{FF2B5EF4-FFF2-40B4-BE49-F238E27FC236}">
                  <a16:creationId xmlns:a16="http://schemas.microsoft.com/office/drawing/2014/main" id="{3AE6E1E1-1EF7-405E-9620-5341DBAD7452}"/>
                </a:ext>
              </a:extLst>
            </p:cNvPr>
            <p:cNvSpPr/>
            <p:nvPr/>
          </p:nvSpPr>
          <p:spPr>
            <a:xfrm>
              <a:off x="1668402" y="1799137"/>
              <a:ext cx="1496291" cy="605294"/>
            </a:xfrm>
            <a:prstGeom prst="flowChartAlternateProcess">
              <a:avLst/>
            </a:prstGeom>
            <a:noFill/>
            <a:ln>
              <a:solidFill>
                <a:srgbClr val="0000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FEA43A2-B869-4A0C-BBC5-4086CCC59A0B}"/>
                </a:ext>
              </a:extLst>
            </p:cNvPr>
            <p:cNvSpPr txBox="1"/>
            <p:nvPr/>
          </p:nvSpPr>
          <p:spPr>
            <a:xfrm>
              <a:off x="3442962" y="1937412"/>
              <a:ext cx="14213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000CC"/>
                  </a:solidFill>
                </a:rPr>
                <a:t>Artifacts region</a:t>
              </a:r>
              <a:endParaRPr lang="ko-KR" alt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120" name="순서도: 대체 처리 119">
              <a:extLst>
                <a:ext uri="{FF2B5EF4-FFF2-40B4-BE49-F238E27FC236}">
                  <a16:creationId xmlns:a16="http://schemas.microsoft.com/office/drawing/2014/main" id="{09FB0FBD-FF34-4CA8-842A-A21C244049B8}"/>
                </a:ext>
              </a:extLst>
            </p:cNvPr>
            <p:cNvSpPr/>
            <p:nvPr/>
          </p:nvSpPr>
          <p:spPr>
            <a:xfrm>
              <a:off x="1702757" y="3012772"/>
              <a:ext cx="1496291" cy="605294"/>
            </a:xfrm>
            <a:prstGeom prst="flowChartAlternateProcess">
              <a:avLst/>
            </a:prstGeom>
            <a:noFill/>
            <a:ln>
              <a:solidFill>
                <a:srgbClr val="0000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1D29384C-D8FA-45A3-AA81-B26527CE6A67}"/>
                    </a:ext>
                  </a:extLst>
                </p:cNvPr>
                <p:cNvSpPr txBox="1"/>
                <p:nvPr/>
              </p:nvSpPr>
              <p:spPr>
                <a:xfrm>
                  <a:off x="3315592" y="3367655"/>
                  <a:ext cx="611542" cy="2654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05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105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ko-KR" sz="10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ko-KR" altLang="en-US" sz="1050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1D29384C-D8FA-45A3-AA81-B26527CE6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592" y="3367655"/>
                  <a:ext cx="611542" cy="265457"/>
                </a:xfrm>
                <a:prstGeom prst="rect">
                  <a:avLst/>
                </a:prstGeom>
                <a:blipFill>
                  <a:blip r:embed="rId4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오른쪽 중괄호 123">
              <a:extLst>
                <a:ext uri="{FF2B5EF4-FFF2-40B4-BE49-F238E27FC236}">
                  <a16:creationId xmlns:a16="http://schemas.microsoft.com/office/drawing/2014/main" id="{D50596A0-2607-4C34-AB09-F0176393A382}"/>
                </a:ext>
              </a:extLst>
            </p:cNvPr>
            <p:cNvSpPr/>
            <p:nvPr/>
          </p:nvSpPr>
          <p:spPr>
            <a:xfrm rot="7203088">
              <a:off x="1731126" y="3185347"/>
              <a:ext cx="159718" cy="1200160"/>
            </a:xfrm>
            <a:prstGeom prst="rightBrace">
              <a:avLst>
                <a:gd name="adj1" fmla="val 8205"/>
                <a:gd name="adj2" fmla="val 5002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C8B3531-641F-40BE-8CC1-AE9CC04E7420}"/>
                </a:ext>
              </a:extLst>
            </p:cNvPr>
            <p:cNvSpPr txBox="1"/>
            <p:nvPr/>
          </p:nvSpPr>
          <p:spPr>
            <a:xfrm>
              <a:off x="1581941" y="3807001"/>
              <a:ext cx="31847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050" b="1" dirty="0"/>
                <a:t>W</a:t>
              </a:r>
              <a:endParaRPr lang="ko-KR" altLang="en-US" sz="1050" b="1" dirty="0"/>
            </a:p>
          </p:txBody>
        </p: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61AA7060-C964-4254-BE4F-7973662C6D7C}"/>
              </a:ext>
            </a:extLst>
          </p:cNvPr>
          <p:cNvGrpSpPr/>
          <p:nvPr/>
        </p:nvGrpSpPr>
        <p:grpSpPr>
          <a:xfrm>
            <a:off x="5979334" y="2414082"/>
            <a:ext cx="1428050" cy="1298933"/>
            <a:chOff x="5164032" y="1886375"/>
            <a:chExt cx="1080000" cy="1196337"/>
          </a:xfrm>
        </p:grpSpPr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624C78F8-09F7-4BBB-8BB1-E6D1E4594428}"/>
                </a:ext>
              </a:extLst>
            </p:cNvPr>
            <p:cNvSpPr/>
            <p:nvPr/>
          </p:nvSpPr>
          <p:spPr>
            <a:xfrm>
              <a:off x="5164032" y="1944544"/>
              <a:ext cx="1080000" cy="1080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620B15AD-C003-4112-B67C-1DC54DB43260}"/>
                </a:ext>
              </a:extLst>
            </p:cNvPr>
            <p:cNvSpPr/>
            <p:nvPr/>
          </p:nvSpPr>
          <p:spPr>
            <a:xfrm>
              <a:off x="5164032" y="1886375"/>
              <a:ext cx="1080000" cy="301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A902A1E6-C6A1-45B7-8D21-F83ED7A59436}"/>
                </a:ext>
              </a:extLst>
            </p:cNvPr>
            <p:cNvSpPr/>
            <p:nvPr/>
          </p:nvSpPr>
          <p:spPr>
            <a:xfrm>
              <a:off x="5164032" y="2759553"/>
              <a:ext cx="1080000" cy="32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340D44F7-7167-477E-A6FF-88034C52B6DB}"/>
              </a:ext>
            </a:extLst>
          </p:cNvPr>
          <p:cNvCxnSpPr>
            <a:cxnSpLocks/>
          </p:cNvCxnSpPr>
          <p:nvPr/>
        </p:nvCxnSpPr>
        <p:spPr>
          <a:xfrm>
            <a:off x="6090671" y="2739539"/>
            <a:ext cx="1225550" cy="622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9635ACD-AA68-4A03-994A-73C6BADDAB8B}"/>
              </a:ext>
            </a:extLst>
          </p:cNvPr>
          <p:cNvSpPr txBox="1"/>
          <p:nvPr/>
        </p:nvSpPr>
        <p:spPr>
          <a:xfrm>
            <a:off x="6478812" y="3014921"/>
            <a:ext cx="3184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/>
              <a:t>W</a:t>
            </a:r>
            <a:endParaRPr lang="ko-KR" altLang="en-US" sz="1050" b="1" dirty="0"/>
          </a:p>
        </p:txBody>
      </p: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48E07831-912B-4859-8A4B-EC807F4DCB10}"/>
              </a:ext>
            </a:extLst>
          </p:cNvPr>
          <p:cNvCxnSpPr>
            <a:cxnSpLocks/>
          </p:cNvCxnSpPr>
          <p:nvPr/>
        </p:nvCxnSpPr>
        <p:spPr>
          <a:xfrm>
            <a:off x="5744034" y="3063548"/>
            <a:ext cx="18986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>
            <a:extLst>
              <a:ext uri="{FF2B5EF4-FFF2-40B4-BE49-F238E27FC236}">
                <a16:creationId xmlns:a16="http://schemas.microsoft.com/office/drawing/2014/main" id="{752172D5-DF64-4A94-A395-E0F6BA85462C}"/>
              </a:ext>
            </a:extLst>
          </p:cNvPr>
          <p:cNvCxnSpPr>
            <a:cxnSpLocks/>
          </p:cNvCxnSpPr>
          <p:nvPr/>
        </p:nvCxnSpPr>
        <p:spPr>
          <a:xfrm flipH="1">
            <a:off x="5590114" y="2279476"/>
            <a:ext cx="764506" cy="13241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140">
            <a:extLst>
              <a:ext uri="{FF2B5EF4-FFF2-40B4-BE49-F238E27FC236}">
                <a16:creationId xmlns:a16="http://schemas.microsoft.com/office/drawing/2014/main" id="{2EE0D72C-AE6D-4B38-AC87-8E409179DDA6}"/>
              </a:ext>
            </a:extLst>
          </p:cNvPr>
          <p:cNvCxnSpPr>
            <a:cxnSpLocks/>
          </p:cNvCxnSpPr>
          <p:nvPr/>
        </p:nvCxnSpPr>
        <p:spPr>
          <a:xfrm flipH="1">
            <a:off x="7176912" y="2279477"/>
            <a:ext cx="764506" cy="132416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B404B30D-2B25-4636-9EDF-2E6A08E46534}"/>
              </a:ext>
            </a:extLst>
          </p:cNvPr>
          <p:cNvCxnSpPr/>
          <p:nvPr/>
        </p:nvCxnSpPr>
        <p:spPr>
          <a:xfrm>
            <a:off x="6141471" y="2653465"/>
            <a:ext cx="85725" cy="44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C40B7F5D-7BBA-41A2-B23D-399381F83315}"/>
              </a:ext>
            </a:extLst>
          </p:cNvPr>
          <p:cNvCxnSpPr>
            <a:cxnSpLocks/>
          </p:cNvCxnSpPr>
          <p:nvPr/>
        </p:nvCxnSpPr>
        <p:spPr>
          <a:xfrm flipH="1">
            <a:off x="6176396" y="2694840"/>
            <a:ext cx="50800" cy="90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8E9A4185-3E11-4E73-AB66-B28A51689795}"/>
              </a:ext>
            </a:extLst>
          </p:cNvPr>
          <p:cNvCxnSpPr>
            <a:cxnSpLocks/>
          </p:cNvCxnSpPr>
          <p:nvPr/>
        </p:nvCxnSpPr>
        <p:spPr>
          <a:xfrm>
            <a:off x="5947337" y="2926007"/>
            <a:ext cx="234202" cy="853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813CDFD-5068-4146-BBAD-65B70B4B3DEB}"/>
                  </a:ext>
                </a:extLst>
              </p:cNvPr>
              <p:cNvSpPr txBox="1"/>
              <p:nvPr/>
            </p:nvSpPr>
            <p:spPr>
              <a:xfrm>
                <a:off x="5948975" y="3760675"/>
                <a:ext cx="465127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50">
                              <a:latin typeface="Cambria Math" panose="02040503050406030204" pitchFamily="18" charset="0"/>
                            </a:rPr>
                            <m:t>scan</m:t>
                          </m:r>
                        </m:sub>
                      </m:sSub>
                      <m:r>
                        <a:rPr lang="en-US" altLang="ko-KR" sz="105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813CDFD-5068-4146-BBAD-65B70B4B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975" y="3760675"/>
                <a:ext cx="465127" cy="161583"/>
              </a:xfrm>
              <a:prstGeom prst="rect">
                <a:avLst/>
              </a:prstGeom>
              <a:blipFill>
                <a:blip r:embed="rId5"/>
                <a:stretch>
                  <a:fillRect l="-10526" t="-3846" r="-7895" b="-42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D9267EC8-C485-4BFE-BC0E-859165AA4165}"/>
              </a:ext>
            </a:extLst>
          </p:cNvPr>
          <p:cNvCxnSpPr>
            <a:cxnSpLocks/>
          </p:cNvCxnSpPr>
          <p:nvPr/>
        </p:nvCxnSpPr>
        <p:spPr>
          <a:xfrm flipV="1">
            <a:off x="5899609" y="1829508"/>
            <a:ext cx="0" cy="179193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49D9486F-D7BD-4063-8D78-7F88268EA37E}"/>
              </a:ext>
            </a:extLst>
          </p:cNvPr>
          <p:cNvCxnSpPr>
            <a:cxnSpLocks/>
          </p:cNvCxnSpPr>
          <p:nvPr/>
        </p:nvCxnSpPr>
        <p:spPr>
          <a:xfrm flipH="1">
            <a:off x="6174316" y="3003691"/>
            <a:ext cx="323198" cy="70602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화살표 연결선 169">
            <a:extLst>
              <a:ext uri="{FF2B5EF4-FFF2-40B4-BE49-F238E27FC236}">
                <a16:creationId xmlns:a16="http://schemas.microsoft.com/office/drawing/2014/main" id="{508AFDC6-24A5-4A29-BA5B-7DC4D49AB8C3}"/>
              </a:ext>
            </a:extLst>
          </p:cNvPr>
          <p:cNvCxnSpPr/>
          <p:nvPr/>
        </p:nvCxnSpPr>
        <p:spPr>
          <a:xfrm>
            <a:off x="7271426" y="2739539"/>
            <a:ext cx="0" cy="6226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7C2FA8D-1701-4E31-922C-8BF2A8D5EC54}"/>
                  </a:ext>
                </a:extLst>
              </p:cNvPr>
              <p:cNvSpPr txBox="1"/>
              <p:nvPr/>
            </p:nvSpPr>
            <p:spPr>
              <a:xfrm>
                <a:off x="6581159" y="3599730"/>
                <a:ext cx="15520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𝐖</m:t>
                      </m:r>
                      <m:r>
                        <a:rPr lang="en-US" altLang="ko-K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scan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7C2FA8D-1701-4E31-922C-8BF2A8D5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59" y="3599730"/>
                <a:ext cx="1552013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2482C816-CD5D-42EC-9934-883EBCAA5791}"/>
              </a:ext>
            </a:extLst>
          </p:cNvPr>
          <p:cNvSpPr txBox="1"/>
          <p:nvPr/>
        </p:nvSpPr>
        <p:spPr>
          <a:xfrm>
            <a:off x="637135" y="1253286"/>
            <a:ext cx="4469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350" dirty="0">
                <a:latin typeface="Calibri" panose="020F0502020204030204" pitchFamily="34" charset="0"/>
                <a:cs typeface="Calibri" panose="020F0502020204030204" pitchFamily="34" charset="0"/>
              </a:rPr>
              <a:t>Effective slice thickness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ko-KR" sz="1350" dirty="0">
                <a:latin typeface="Calibri" panose="020F0502020204030204" pitchFamily="34" charset="0"/>
                <a:cs typeface="Calibri" panose="020F0502020204030204" pitchFamily="34" charset="0"/>
              </a:rPr>
              <a:t>Approximate parallel beam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51FE4D1-DDB3-43DF-AD3C-9A5FF2F50965}"/>
              </a:ext>
            </a:extLst>
          </p:cNvPr>
          <p:cNvSpPr txBox="1"/>
          <p:nvPr/>
        </p:nvSpPr>
        <p:spPr>
          <a:xfrm>
            <a:off x="631183" y="4417816"/>
            <a:ext cx="35229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350" dirty="0">
                <a:latin typeface="Calibri" panose="020F0502020204030204" pitchFamily="34" charset="0"/>
                <a:cs typeface="Calibri" panose="020F0502020204030204" pitchFamily="34" charset="0"/>
              </a:rPr>
              <a:t>Expansion to reconstruction voxel</a:t>
            </a:r>
          </a:p>
        </p:txBody>
      </p:sp>
      <p:sp>
        <p:nvSpPr>
          <p:cNvPr id="175" name="직사각형 174">
            <a:extLst>
              <a:ext uri="{FF2B5EF4-FFF2-40B4-BE49-F238E27FC236}">
                <a16:creationId xmlns:a16="http://schemas.microsoft.com/office/drawing/2014/main" id="{C403E8D1-1A5F-4C44-83A6-21C5B8FF3BBE}"/>
              </a:ext>
            </a:extLst>
          </p:cNvPr>
          <p:cNvSpPr/>
          <p:nvPr/>
        </p:nvSpPr>
        <p:spPr>
          <a:xfrm>
            <a:off x="1631341" y="5097860"/>
            <a:ext cx="579745" cy="5506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864B123-B2A3-49C7-993C-F3B63B87B14F}"/>
                  </a:ext>
                </a:extLst>
              </p:cNvPr>
              <p:cNvSpPr txBox="1"/>
              <p:nvPr/>
            </p:nvSpPr>
            <p:spPr>
              <a:xfrm>
                <a:off x="1537189" y="4832195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864B123-B2A3-49C7-993C-F3B63B87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89" y="4832195"/>
                <a:ext cx="768048" cy="281167"/>
              </a:xfrm>
              <a:prstGeom prst="rect">
                <a:avLst/>
              </a:prstGeom>
              <a:blipFill>
                <a:blip r:embed="rId7"/>
                <a:stretch>
                  <a:fillRect r="-794"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1A20371-57C4-42F9-905D-156EE9CC3F06}"/>
                  </a:ext>
                </a:extLst>
              </p:cNvPr>
              <p:cNvSpPr txBox="1"/>
              <p:nvPr/>
            </p:nvSpPr>
            <p:spPr>
              <a:xfrm>
                <a:off x="1782902" y="5618384"/>
                <a:ext cx="2766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1A20371-57C4-42F9-905D-156EE9CC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02" y="5618384"/>
                <a:ext cx="276622" cy="230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59325F3-CACC-473E-94FC-34FF5567ACC5}"/>
                  </a:ext>
                </a:extLst>
              </p:cNvPr>
              <p:cNvSpPr txBox="1"/>
              <p:nvPr/>
            </p:nvSpPr>
            <p:spPr>
              <a:xfrm>
                <a:off x="1398878" y="5230333"/>
                <a:ext cx="2766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59325F3-CACC-473E-94FC-34FF5567A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78" y="5230333"/>
                <a:ext cx="276622" cy="230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직사각형 178">
            <a:extLst>
              <a:ext uri="{FF2B5EF4-FFF2-40B4-BE49-F238E27FC236}">
                <a16:creationId xmlns:a16="http://schemas.microsoft.com/office/drawing/2014/main" id="{0E51FB6C-AEB2-42E1-B5BE-82BE1394F456}"/>
              </a:ext>
            </a:extLst>
          </p:cNvPr>
          <p:cNvSpPr/>
          <p:nvPr/>
        </p:nvSpPr>
        <p:spPr>
          <a:xfrm>
            <a:off x="2785260" y="5204573"/>
            <a:ext cx="579745" cy="3371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3F5D4E8-947F-4EB4-A172-3F1865E1768D}"/>
                  </a:ext>
                </a:extLst>
              </p:cNvPr>
              <p:cNvSpPr txBox="1"/>
              <p:nvPr/>
            </p:nvSpPr>
            <p:spPr>
              <a:xfrm>
                <a:off x="2715550" y="4832195"/>
                <a:ext cx="76804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3F5D4E8-947F-4EB4-A172-3F1865E17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50" y="4832195"/>
                <a:ext cx="768048" cy="281167"/>
              </a:xfrm>
              <a:prstGeom prst="rect">
                <a:avLst/>
              </a:prstGeom>
              <a:blipFill>
                <a:blip r:embed="rId10"/>
                <a:stretch>
                  <a:fillRect r="-794"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F227AA9-366D-4F33-ADFB-AD6C180CD31B}"/>
                  </a:ext>
                </a:extLst>
              </p:cNvPr>
              <p:cNvSpPr txBox="1"/>
              <p:nvPr/>
            </p:nvSpPr>
            <p:spPr>
              <a:xfrm>
                <a:off x="2936820" y="5518000"/>
                <a:ext cx="2766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F227AA9-366D-4F33-ADFB-AD6C180C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20" y="5518000"/>
                <a:ext cx="276622" cy="230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69FBD624-E85C-491E-A731-936A5FC1ACBB}"/>
                  </a:ext>
                </a:extLst>
              </p:cNvPr>
              <p:cNvSpPr txBox="1"/>
              <p:nvPr/>
            </p:nvSpPr>
            <p:spPr>
              <a:xfrm>
                <a:off x="2552796" y="5230333"/>
                <a:ext cx="2766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69FBD624-E85C-491E-A731-936A5FC1A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96" y="5230333"/>
                <a:ext cx="276622" cy="2308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439BEF7-C1A8-49E2-A754-FBE24F7EC934}"/>
                  </a:ext>
                </a:extLst>
              </p:cNvPr>
              <p:cNvSpPr txBox="1"/>
              <p:nvPr/>
            </p:nvSpPr>
            <p:spPr>
              <a:xfrm>
                <a:off x="2431843" y="5863129"/>
                <a:ext cx="1338700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05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050">
                                  <a:latin typeface="Cambria Math" panose="02040503050406030204" pitchFamily="18" charset="0"/>
                                </a:rPr>
                                <m:t>scan</m:t>
                              </m:r>
                            </m:sub>
                          </m:s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439BEF7-C1A8-49E2-A754-FBE24F7EC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843" y="5863129"/>
                <a:ext cx="1338700" cy="161583"/>
              </a:xfrm>
              <a:prstGeom prst="rect">
                <a:avLst/>
              </a:prstGeom>
              <a:blipFill>
                <a:blip r:embed="rId13"/>
                <a:stretch>
                  <a:fillRect l="-909" t="-3846" r="-3182" b="-42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A1BC96C0-D3EA-43AF-BEA3-0F0B63C8B8F8}"/>
                  </a:ext>
                </a:extLst>
              </p:cNvPr>
              <p:cNvSpPr txBox="1"/>
              <p:nvPr/>
            </p:nvSpPr>
            <p:spPr>
              <a:xfrm>
                <a:off x="1688264" y="5863129"/>
                <a:ext cx="46583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A1BC96C0-D3EA-43AF-BEA3-0F0B63C8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64" y="5863129"/>
                <a:ext cx="465833" cy="161583"/>
              </a:xfrm>
              <a:prstGeom prst="rect">
                <a:avLst/>
              </a:prstGeom>
              <a:blipFill>
                <a:blip r:embed="rId14"/>
                <a:stretch>
                  <a:fillRect l="-3947" b="-1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18DD41C-AFCC-423A-8364-E86022A11119}"/>
                  </a:ext>
                </a:extLst>
              </p:cNvPr>
              <p:cNvSpPr txBox="1"/>
              <p:nvPr/>
            </p:nvSpPr>
            <p:spPr>
              <a:xfrm>
                <a:off x="5031058" y="4731827"/>
                <a:ext cx="3293792" cy="1035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3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compensate limited depth resolution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35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35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① </a:t>
                </a:r>
                <a:r>
                  <a:rPr lang="en-US" altLang="ko-KR" sz="135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Proposed slice-thickness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35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350" b="0" i="0" smtClean="0">
                            <a:latin typeface="Cambria Math" panose="02040503050406030204" pitchFamily="18" charset="0"/>
                          </a:rPr>
                          <m:t>space</m:t>
                        </m:r>
                      </m:sub>
                    </m:sSub>
                    <m:r>
                      <a:rPr lang="en-US" altLang="ko-KR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35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350" i="1">
                        <a:latin typeface="Cambria Math" panose="02040503050406030204" pitchFamily="18" charset="0"/>
                      </a:rPr>
                      <m:t>(=</m:t>
                    </m:r>
                    <m:f>
                      <m:fPr>
                        <m:ctrlP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3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altLang="ko-KR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f>
                      <m:fPr>
                        <m:ctrlP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ko-KR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3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3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35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350">
                                        <a:latin typeface="Cambria Math" panose="02040503050406030204" pitchFamily="18" charset="0"/>
                                      </a:rPr>
                                      <m:t>scan</m:t>
                                    </m:r>
                                  </m:sub>
                                </m:sSub>
                                <m:r>
                                  <a:rPr lang="en-US" altLang="ko-KR" sz="135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altLang="ko-KR" sz="13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18DD41C-AFCC-423A-8364-E86022A11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58" y="4731827"/>
                <a:ext cx="3293792" cy="1035861"/>
              </a:xfrm>
              <a:prstGeom prst="rect">
                <a:avLst/>
              </a:prstGeom>
              <a:blipFill>
                <a:blip r:embed="rId15"/>
                <a:stretch>
                  <a:fillRect l="-185" t="-5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C521F183-A456-4117-86BA-13D21C2C6579}"/>
              </a:ext>
            </a:extLst>
          </p:cNvPr>
          <p:cNvCxnSpPr/>
          <p:nvPr/>
        </p:nvCxnSpPr>
        <p:spPr>
          <a:xfrm flipH="1" flipV="1">
            <a:off x="6705664" y="1843304"/>
            <a:ext cx="590469" cy="910031"/>
          </a:xfrm>
          <a:prstGeom prst="line">
            <a:avLst/>
          </a:prstGeom>
          <a:ln w="127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190">
            <a:extLst>
              <a:ext uri="{FF2B5EF4-FFF2-40B4-BE49-F238E27FC236}">
                <a16:creationId xmlns:a16="http://schemas.microsoft.com/office/drawing/2014/main" id="{EBD1544E-5620-49D8-AAAB-6AC14D4148E5}"/>
              </a:ext>
            </a:extLst>
          </p:cNvPr>
          <p:cNvCxnSpPr/>
          <p:nvPr/>
        </p:nvCxnSpPr>
        <p:spPr>
          <a:xfrm>
            <a:off x="6693359" y="1843304"/>
            <a:ext cx="10087" cy="896235"/>
          </a:xfrm>
          <a:prstGeom prst="line">
            <a:avLst/>
          </a:prstGeom>
          <a:ln w="127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D11E6928-26E6-4E2C-A910-E2975E6F9204}"/>
              </a:ext>
            </a:extLst>
          </p:cNvPr>
          <p:cNvSpPr txBox="1"/>
          <p:nvPr/>
        </p:nvSpPr>
        <p:spPr>
          <a:xfrm>
            <a:off x="6384972" y="2478102"/>
            <a:ext cx="318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a</a:t>
            </a:r>
            <a:endParaRPr lang="ko-KR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B29595C9-06EC-436E-B406-26E8C9CC7EA4}"/>
                  </a:ext>
                </a:extLst>
              </p:cNvPr>
              <p:cNvSpPr txBox="1"/>
              <p:nvPr/>
            </p:nvSpPr>
            <p:spPr>
              <a:xfrm>
                <a:off x="6680725" y="1644833"/>
                <a:ext cx="1934281" cy="312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en-US" altLang="ko-KR" sz="1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  <m:r>
                        <a:rPr lang="en-US" altLang="ko-KR" sz="1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altLang="ko-KR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altLang="ko-KR" sz="1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scan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altLang="ko-KR" sz="1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B29595C9-06EC-436E-B406-26E8C9CC7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25" y="1644833"/>
                <a:ext cx="1934281" cy="312586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6B37323-82C4-B079-22E5-F4DC6DA9312A}"/>
              </a:ext>
            </a:extLst>
          </p:cNvPr>
          <p:cNvCxnSpPr>
            <a:cxnSpLocks/>
          </p:cNvCxnSpPr>
          <p:nvPr/>
        </p:nvCxnSpPr>
        <p:spPr>
          <a:xfrm>
            <a:off x="6090671" y="2718227"/>
            <a:ext cx="11807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원호 64">
            <a:extLst>
              <a:ext uri="{FF2B5EF4-FFF2-40B4-BE49-F238E27FC236}">
                <a16:creationId xmlns:a16="http://schemas.microsoft.com/office/drawing/2014/main" id="{9D92805E-4F7E-060F-1315-B72757E0A63C}"/>
              </a:ext>
            </a:extLst>
          </p:cNvPr>
          <p:cNvSpPr/>
          <p:nvPr/>
        </p:nvSpPr>
        <p:spPr>
          <a:xfrm rot="13702176">
            <a:off x="6535126" y="2960384"/>
            <a:ext cx="186467" cy="180000"/>
          </a:xfrm>
          <a:prstGeom prst="arc">
            <a:avLst>
              <a:gd name="adj1" fmla="val 18311902"/>
              <a:gd name="adj2" fmla="val 2106124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원호 65">
            <a:extLst>
              <a:ext uri="{FF2B5EF4-FFF2-40B4-BE49-F238E27FC236}">
                <a16:creationId xmlns:a16="http://schemas.microsoft.com/office/drawing/2014/main" id="{63A0E053-EE01-9030-11C4-29866C00DC91}"/>
              </a:ext>
            </a:extLst>
          </p:cNvPr>
          <p:cNvSpPr/>
          <p:nvPr/>
        </p:nvSpPr>
        <p:spPr>
          <a:xfrm rot="19649342">
            <a:off x="5823185" y="2870702"/>
            <a:ext cx="186467" cy="180000"/>
          </a:xfrm>
          <a:prstGeom prst="arc">
            <a:avLst>
              <a:gd name="adj1" fmla="val 18311902"/>
              <a:gd name="adj2" fmla="val 2106124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원호 68">
            <a:extLst>
              <a:ext uri="{FF2B5EF4-FFF2-40B4-BE49-F238E27FC236}">
                <a16:creationId xmlns:a16="http://schemas.microsoft.com/office/drawing/2014/main" id="{CC810DA0-32E3-7A42-E0F8-12D526D32D85}"/>
              </a:ext>
            </a:extLst>
          </p:cNvPr>
          <p:cNvSpPr/>
          <p:nvPr/>
        </p:nvSpPr>
        <p:spPr>
          <a:xfrm rot="14575660">
            <a:off x="7139805" y="2594015"/>
            <a:ext cx="216000" cy="216000"/>
          </a:xfrm>
          <a:prstGeom prst="arc">
            <a:avLst>
              <a:gd name="adj1" fmla="val 17635334"/>
              <a:gd name="adj2" fmla="val 2106124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8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그룹 97">
            <a:extLst>
              <a:ext uri="{FF2B5EF4-FFF2-40B4-BE49-F238E27FC236}">
                <a16:creationId xmlns:a16="http://schemas.microsoft.com/office/drawing/2014/main" id="{8CDCE1A2-EB85-83CE-923F-D34D0DABB768}"/>
              </a:ext>
            </a:extLst>
          </p:cNvPr>
          <p:cNvGrpSpPr/>
          <p:nvPr/>
        </p:nvGrpSpPr>
        <p:grpSpPr>
          <a:xfrm>
            <a:off x="8424517" y="2275817"/>
            <a:ext cx="384029" cy="726214"/>
            <a:chOff x="8647218" y="3460539"/>
            <a:chExt cx="384029" cy="726214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76C0A46C-295A-28E2-AE10-45F002519A76}"/>
                </a:ext>
              </a:extLst>
            </p:cNvPr>
            <p:cNvSpPr/>
            <p:nvPr/>
          </p:nvSpPr>
          <p:spPr>
            <a:xfrm>
              <a:off x="8647218" y="3460539"/>
              <a:ext cx="384029" cy="150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6AD7008D-C726-2969-7CF8-21C5F71273BE}"/>
                </a:ext>
              </a:extLst>
            </p:cNvPr>
            <p:cNvSpPr/>
            <p:nvPr/>
          </p:nvSpPr>
          <p:spPr>
            <a:xfrm>
              <a:off x="8647218" y="4036744"/>
              <a:ext cx="384029" cy="150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3EC3E-4F99-4D15-A787-D05832E3C08A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Fourier-based slice thickness [3]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48DEABB-05B0-4889-8995-8610A4E8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28715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9CB082-ED26-4974-8D55-B0B174D442A4}"/>
              </a:ext>
            </a:extLst>
          </p:cNvPr>
          <p:cNvSpPr txBox="1"/>
          <p:nvPr/>
        </p:nvSpPr>
        <p:spPr>
          <a:xfrm>
            <a:off x="637135" y="1253286"/>
            <a:ext cx="44695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350" dirty="0">
                <a:cs typeface="Calibri" panose="020F0502020204030204" pitchFamily="34" charset="0"/>
              </a:rPr>
              <a:t>Fourier slice theorem</a:t>
            </a: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9C97E1A5-3169-4DB8-83B8-205B0AB28D69}"/>
              </a:ext>
            </a:extLst>
          </p:cNvPr>
          <p:cNvCxnSpPr>
            <a:cxnSpLocks/>
          </p:cNvCxnSpPr>
          <p:nvPr/>
        </p:nvCxnSpPr>
        <p:spPr>
          <a:xfrm flipV="1">
            <a:off x="5251757" y="2048372"/>
            <a:ext cx="0" cy="18264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25DE1C3-B4E0-4B3C-BEFD-0DDDABDE3D4E}"/>
                  </a:ext>
                </a:extLst>
              </p:cNvPr>
              <p:cNvSpPr txBox="1"/>
              <p:nvPr/>
            </p:nvSpPr>
            <p:spPr>
              <a:xfrm>
                <a:off x="4967808" y="1844626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25DE1C3-B4E0-4B3C-BEFD-0DDDABDE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808" y="1844626"/>
                <a:ext cx="373993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이등변 삼각형 52">
            <a:extLst>
              <a:ext uri="{FF2B5EF4-FFF2-40B4-BE49-F238E27FC236}">
                <a16:creationId xmlns:a16="http://schemas.microsoft.com/office/drawing/2014/main" id="{0E5EC027-1EE1-4DCD-8BAE-69A58667CA05}"/>
              </a:ext>
            </a:extLst>
          </p:cNvPr>
          <p:cNvSpPr/>
          <p:nvPr/>
        </p:nvSpPr>
        <p:spPr>
          <a:xfrm rot="16200000">
            <a:off x="5444895" y="2542933"/>
            <a:ext cx="655578" cy="1042374"/>
          </a:xfrm>
          <a:prstGeom prst="triangl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7000">
                <a:srgbClr val="FFE080">
                  <a:alpha val="35000"/>
                </a:srgb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100000"/>
                  <a:alpha val="39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이등변 삼각형 53">
            <a:extLst>
              <a:ext uri="{FF2B5EF4-FFF2-40B4-BE49-F238E27FC236}">
                <a16:creationId xmlns:a16="http://schemas.microsoft.com/office/drawing/2014/main" id="{28601E2B-8552-48A7-84D9-CD9A7A57795F}"/>
              </a:ext>
            </a:extLst>
          </p:cNvPr>
          <p:cNvSpPr/>
          <p:nvPr/>
        </p:nvSpPr>
        <p:spPr>
          <a:xfrm rot="5400000" flipH="1">
            <a:off x="4404237" y="2542934"/>
            <a:ext cx="655580" cy="1042372"/>
          </a:xfrm>
          <a:prstGeom prst="triangl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7000">
                <a:srgbClr val="FFE080">
                  <a:alpha val="35000"/>
                </a:srgb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100000"/>
                  <a:alpha val="39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원호 47">
            <a:extLst>
              <a:ext uri="{FF2B5EF4-FFF2-40B4-BE49-F238E27FC236}">
                <a16:creationId xmlns:a16="http://schemas.microsoft.com/office/drawing/2014/main" id="{19A40768-B067-4ED7-A0C4-C37D62FF2FBC}"/>
              </a:ext>
            </a:extLst>
          </p:cNvPr>
          <p:cNvSpPr/>
          <p:nvPr/>
        </p:nvSpPr>
        <p:spPr>
          <a:xfrm rot="19383272" flipH="1">
            <a:off x="4804859" y="2784084"/>
            <a:ext cx="604348" cy="542243"/>
          </a:xfrm>
          <a:prstGeom prst="arc">
            <a:avLst>
              <a:gd name="adj1" fmla="val 17997622"/>
              <a:gd name="adj2" fmla="val 1943559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이등변 삼각형 64">
            <a:extLst>
              <a:ext uri="{FF2B5EF4-FFF2-40B4-BE49-F238E27FC236}">
                <a16:creationId xmlns:a16="http://schemas.microsoft.com/office/drawing/2014/main" id="{7C7F33B4-DB4E-4C30-AE71-CDA8B10994C0}"/>
              </a:ext>
            </a:extLst>
          </p:cNvPr>
          <p:cNvSpPr/>
          <p:nvPr/>
        </p:nvSpPr>
        <p:spPr>
          <a:xfrm rot="16200000">
            <a:off x="5444895" y="2125211"/>
            <a:ext cx="655578" cy="1042374"/>
          </a:xfrm>
          <a:prstGeom prst="triangl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7000">
                <a:srgbClr val="FFE080">
                  <a:alpha val="35000"/>
                </a:srgb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100000"/>
                  <a:alpha val="39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이등변 삼각형 65">
            <a:extLst>
              <a:ext uri="{FF2B5EF4-FFF2-40B4-BE49-F238E27FC236}">
                <a16:creationId xmlns:a16="http://schemas.microsoft.com/office/drawing/2014/main" id="{88EBC411-9441-45F5-9554-7DCD8CF95465}"/>
              </a:ext>
            </a:extLst>
          </p:cNvPr>
          <p:cNvSpPr/>
          <p:nvPr/>
        </p:nvSpPr>
        <p:spPr>
          <a:xfrm rot="5400000" flipH="1">
            <a:off x="4404236" y="2125211"/>
            <a:ext cx="655580" cy="1042374"/>
          </a:xfrm>
          <a:prstGeom prst="triangl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7000">
                <a:srgbClr val="FFE080">
                  <a:alpha val="35000"/>
                </a:srgbClr>
              </a:gs>
              <a:gs pos="2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100000"/>
                  <a:alpha val="39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3B27D68-B954-4015-8FF6-C814E124C2B2}"/>
                  </a:ext>
                </a:extLst>
              </p:cNvPr>
              <p:cNvSpPr txBox="1"/>
              <p:nvPr/>
            </p:nvSpPr>
            <p:spPr>
              <a:xfrm>
                <a:off x="4929954" y="2650111"/>
                <a:ext cx="373993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_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3B27D68-B954-4015-8FF6-C814E124C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954" y="2650111"/>
                <a:ext cx="373993" cy="274947"/>
              </a:xfrm>
              <a:prstGeom prst="rect">
                <a:avLst/>
              </a:prstGeom>
              <a:blipFill>
                <a:blip r:embed="rId4"/>
                <a:stretch>
                  <a:fillRect l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CB3BB0-375C-4DF8-A5AC-9744C09A5B00}"/>
                  </a:ext>
                </a:extLst>
              </p:cNvPr>
              <p:cNvSpPr txBox="1"/>
              <p:nvPr/>
            </p:nvSpPr>
            <p:spPr>
              <a:xfrm>
                <a:off x="5154804" y="4603502"/>
                <a:ext cx="3109620" cy="1276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_</m:t>
                        </m:r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𝑛𝑦</m:t>
                        </m:r>
                      </m:sub>
                    </m:sSub>
                    <m:r>
                      <a:rPr lang="en-US" altLang="ko-KR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_</m:t>
                        </m:r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𝑛𝑦</m:t>
                        </m:r>
                      </m:sub>
                    </m:sSub>
                    <m:r>
                      <a:rPr lang="en-US" altLang="ko-KR" sz="13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func>
                      <m:funcPr>
                        <m:ctrlPr>
                          <a:rPr lang="en-US" altLang="ko-KR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35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altLang="ko-KR" sz="13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35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35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13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scan</m:t>
                                </m:r>
                              </m:sub>
                            </m:sSub>
                            <m:r>
                              <a:rPr lang="en-US" altLang="ko-KR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/2</m:t>
                            </m:r>
                          </m:e>
                        </m:d>
                      </m:e>
                    </m:func>
                  </m:oMath>
                </a14:m>
                <a:endParaRPr lang="en-US" altLang="ko-KR" sz="1350" i="1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_</m:t>
                        </m:r>
                        <m:r>
                          <a:rPr lang="en-US" altLang="ko-KR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𝑛𝑦</m:t>
                        </m:r>
                      </m:sub>
                    </m:sSub>
                    <m:r>
                      <a:rPr lang="en-US" altLang="ko-KR" sz="13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ko-KR" sz="13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1/</m:t>
                    </m:r>
                    <m:r>
                      <a:rPr lang="en-US" altLang="ko-KR" sz="135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ko-KR" sz="13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altLang="ko-KR" sz="135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sSub>
                      <m:sSubPr>
                        <m:ctrlPr>
                          <a:rPr lang="en-US" altLang="ko-KR" sz="13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v</m:t>
                        </m:r>
                      </m:e>
                      <m:sub>
                        <m: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350" dirty="0">
                    <a:cs typeface="Calibri" panose="020F0502020204030204" pitchFamily="34" charset="0"/>
                  </a:rPr>
                  <a:t>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350" dirty="0">
                  <a:cs typeface="Calibri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35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② Slice-thickness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35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350" b="0" i="0" smtClean="0">
                            <a:latin typeface="Cambria Math" panose="02040503050406030204" pitchFamily="18" charset="0"/>
                          </a:rPr>
                          <m:t>freq</m:t>
                        </m:r>
                        <m:r>
                          <a:rPr lang="en-US" altLang="ko-KR" sz="135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altLang="ko-KR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35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350" i="1">
                        <a:latin typeface="Cambria Math" panose="02040503050406030204" pitchFamily="18" charset="0"/>
                      </a:rPr>
                      <m:t>(=</m:t>
                    </m:r>
                    <m:f>
                      <m:fPr>
                        <m:ctrlP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3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altLang="ko-KR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f>
                      <m:fPr>
                        <m:ctrlP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ko-KR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3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3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35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350">
                                        <a:latin typeface="Cambria Math" panose="02040503050406030204" pitchFamily="18" charset="0"/>
                                      </a:rPr>
                                      <m:t>scan</m:t>
                                    </m:r>
                                  </m:sub>
                                </m:sSub>
                                <m:r>
                                  <a:rPr lang="en-US" altLang="ko-KR" sz="135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altLang="ko-KR" sz="1350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CB3BB0-375C-4DF8-A5AC-9744C09A5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04" y="4603502"/>
                <a:ext cx="3109620" cy="1276311"/>
              </a:xfrm>
              <a:prstGeom prst="rect">
                <a:avLst/>
              </a:prstGeom>
              <a:blipFill>
                <a:blip r:embed="rId5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구름 70">
            <a:extLst>
              <a:ext uri="{FF2B5EF4-FFF2-40B4-BE49-F238E27FC236}">
                <a16:creationId xmlns:a16="http://schemas.microsoft.com/office/drawing/2014/main" id="{31133728-54AD-4304-8228-755940E9AFF7}"/>
              </a:ext>
            </a:extLst>
          </p:cNvPr>
          <p:cNvSpPr/>
          <p:nvPr/>
        </p:nvSpPr>
        <p:spPr>
          <a:xfrm>
            <a:off x="1399572" y="2431944"/>
            <a:ext cx="1420720" cy="1194004"/>
          </a:xfrm>
          <a:prstGeom prst="cloud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51C0EE4D-9B0C-4BBC-B78A-6280A0E0BB08}"/>
              </a:ext>
            </a:extLst>
          </p:cNvPr>
          <p:cNvCxnSpPr>
            <a:cxnSpLocks/>
          </p:cNvCxnSpPr>
          <p:nvPr/>
        </p:nvCxnSpPr>
        <p:spPr>
          <a:xfrm>
            <a:off x="1135075" y="2995663"/>
            <a:ext cx="198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60526B92-E372-47E3-8435-0681BF8A56D6}"/>
              </a:ext>
            </a:extLst>
          </p:cNvPr>
          <p:cNvCxnSpPr>
            <a:cxnSpLocks/>
          </p:cNvCxnSpPr>
          <p:nvPr/>
        </p:nvCxnSpPr>
        <p:spPr>
          <a:xfrm flipV="1">
            <a:off x="2125075" y="1984187"/>
            <a:ext cx="0" cy="19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F809319-5BD8-4557-B268-3E9CB3B7AB7A}"/>
                  </a:ext>
                </a:extLst>
              </p:cNvPr>
              <p:cNvSpPr txBox="1"/>
              <p:nvPr/>
            </p:nvSpPr>
            <p:spPr>
              <a:xfrm>
                <a:off x="2928078" y="2974187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F809319-5BD8-4557-B268-3E9CB3B7A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078" y="2974187"/>
                <a:ext cx="37399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100D91-51DA-4016-8326-57EDCB2BDE4A}"/>
                  </a:ext>
                </a:extLst>
              </p:cNvPr>
              <p:cNvSpPr txBox="1"/>
              <p:nvPr/>
            </p:nvSpPr>
            <p:spPr>
              <a:xfrm>
                <a:off x="1841126" y="1780440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100D91-51DA-4016-8326-57EDCB2BD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26" y="1780440"/>
                <a:ext cx="37399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818E0DAF-DD72-4CC3-9DA2-79E2FF69F113}"/>
              </a:ext>
            </a:extLst>
          </p:cNvPr>
          <p:cNvCxnSpPr>
            <a:cxnSpLocks/>
          </p:cNvCxnSpPr>
          <p:nvPr/>
        </p:nvCxnSpPr>
        <p:spPr>
          <a:xfrm rot="2700000" flipV="1">
            <a:off x="2099608" y="2038946"/>
            <a:ext cx="0" cy="1980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930838F7-98EA-4A97-9B31-B201C13A5A3A}"/>
              </a:ext>
            </a:extLst>
          </p:cNvPr>
          <p:cNvCxnSpPr>
            <a:cxnSpLocks/>
          </p:cNvCxnSpPr>
          <p:nvPr/>
        </p:nvCxnSpPr>
        <p:spPr>
          <a:xfrm rot="2700000" flipV="1">
            <a:off x="1399572" y="1321599"/>
            <a:ext cx="0" cy="1980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E292A396-CDAA-459C-94FA-8DB76EC0D676}"/>
              </a:ext>
            </a:extLst>
          </p:cNvPr>
          <p:cNvSpPr/>
          <p:nvPr/>
        </p:nvSpPr>
        <p:spPr>
          <a:xfrm>
            <a:off x="864177" y="1657506"/>
            <a:ext cx="1117600" cy="1149350"/>
          </a:xfrm>
          <a:custGeom>
            <a:avLst/>
            <a:gdLst>
              <a:gd name="connsiteX0" fmla="*/ 19050 w 1117600"/>
              <a:gd name="connsiteY0" fmla="*/ 1149350 h 1149350"/>
              <a:gd name="connsiteX1" fmla="*/ 38100 w 1117600"/>
              <a:gd name="connsiteY1" fmla="*/ 1117600 h 1149350"/>
              <a:gd name="connsiteX2" fmla="*/ 44450 w 1117600"/>
              <a:gd name="connsiteY2" fmla="*/ 1079500 h 1149350"/>
              <a:gd name="connsiteX3" fmla="*/ 50800 w 1117600"/>
              <a:gd name="connsiteY3" fmla="*/ 1054100 h 1149350"/>
              <a:gd name="connsiteX4" fmla="*/ 44450 w 1117600"/>
              <a:gd name="connsiteY4" fmla="*/ 971550 h 1149350"/>
              <a:gd name="connsiteX5" fmla="*/ 31750 w 1117600"/>
              <a:gd name="connsiteY5" fmla="*/ 920750 h 1149350"/>
              <a:gd name="connsiteX6" fmla="*/ 25400 w 1117600"/>
              <a:gd name="connsiteY6" fmla="*/ 838200 h 1149350"/>
              <a:gd name="connsiteX7" fmla="*/ 19050 w 1117600"/>
              <a:gd name="connsiteY7" fmla="*/ 781050 h 1149350"/>
              <a:gd name="connsiteX8" fmla="*/ 12700 w 1117600"/>
              <a:gd name="connsiteY8" fmla="*/ 711200 h 1149350"/>
              <a:gd name="connsiteX9" fmla="*/ 0 w 1117600"/>
              <a:gd name="connsiteY9" fmla="*/ 641350 h 1149350"/>
              <a:gd name="connsiteX10" fmla="*/ 12700 w 1117600"/>
              <a:gd name="connsiteY10" fmla="*/ 520700 h 1149350"/>
              <a:gd name="connsiteX11" fmla="*/ 25400 w 1117600"/>
              <a:gd name="connsiteY11" fmla="*/ 495300 h 1149350"/>
              <a:gd name="connsiteX12" fmla="*/ 44450 w 1117600"/>
              <a:gd name="connsiteY12" fmla="*/ 476250 h 1149350"/>
              <a:gd name="connsiteX13" fmla="*/ 50800 w 1117600"/>
              <a:gd name="connsiteY13" fmla="*/ 450850 h 1149350"/>
              <a:gd name="connsiteX14" fmla="*/ 82550 w 1117600"/>
              <a:gd name="connsiteY14" fmla="*/ 387350 h 1149350"/>
              <a:gd name="connsiteX15" fmla="*/ 88900 w 1117600"/>
              <a:gd name="connsiteY15" fmla="*/ 355600 h 1149350"/>
              <a:gd name="connsiteX16" fmla="*/ 95250 w 1117600"/>
              <a:gd name="connsiteY16" fmla="*/ 304800 h 1149350"/>
              <a:gd name="connsiteX17" fmla="*/ 101600 w 1117600"/>
              <a:gd name="connsiteY17" fmla="*/ 279400 h 1149350"/>
              <a:gd name="connsiteX18" fmla="*/ 107950 w 1117600"/>
              <a:gd name="connsiteY18" fmla="*/ 203200 h 1149350"/>
              <a:gd name="connsiteX19" fmla="*/ 120650 w 1117600"/>
              <a:gd name="connsiteY19" fmla="*/ 146050 h 1149350"/>
              <a:gd name="connsiteX20" fmla="*/ 127000 w 1117600"/>
              <a:gd name="connsiteY20" fmla="*/ 127000 h 1149350"/>
              <a:gd name="connsiteX21" fmla="*/ 133350 w 1117600"/>
              <a:gd name="connsiteY21" fmla="*/ 95250 h 1149350"/>
              <a:gd name="connsiteX22" fmla="*/ 158750 w 1117600"/>
              <a:gd name="connsiteY22" fmla="*/ 44450 h 1149350"/>
              <a:gd name="connsiteX23" fmla="*/ 171450 w 1117600"/>
              <a:gd name="connsiteY23" fmla="*/ 25400 h 1149350"/>
              <a:gd name="connsiteX24" fmla="*/ 234950 w 1117600"/>
              <a:gd name="connsiteY24" fmla="*/ 0 h 1149350"/>
              <a:gd name="connsiteX25" fmla="*/ 349250 w 1117600"/>
              <a:gd name="connsiteY25" fmla="*/ 31750 h 1149350"/>
              <a:gd name="connsiteX26" fmla="*/ 368300 w 1117600"/>
              <a:gd name="connsiteY26" fmla="*/ 38100 h 1149350"/>
              <a:gd name="connsiteX27" fmla="*/ 387350 w 1117600"/>
              <a:gd name="connsiteY27" fmla="*/ 50800 h 1149350"/>
              <a:gd name="connsiteX28" fmla="*/ 406400 w 1117600"/>
              <a:gd name="connsiteY28" fmla="*/ 57150 h 1149350"/>
              <a:gd name="connsiteX29" fmla="*/ 463550 w 1117600"/>
              <a:gd name="connsiteY29" fmla="*/ 76200 h 1149350"/>
              <a:gd name="connsiteX30" fmla="*/ 571500 w 1117600"/>
              <a:gd name="connsiteY30" fmla="*/ 107950 h 1149350"/>
              <a:gd name="connsiteX31" fmla="*/ 615950 w 1117600"/>
              <a:gd name="connsiteY31" fmla="*/ 120650 h 1149350"/>
              <a:gd name="connsiteX32" fmla="*/ 685800 w 1117600"/>
              <a:gd name="connsiteY32" fmla="*/ 107950 h 1149350"/>
              <a:gd name="connsiteX33" fmla="*/ 711200 w 1117600"/>
              <a:gd name="connsiteY33" fmla="*/ 88900 h 1149350"/>
              <a:gd name="connsiteX34" fmla="*/ 755650 w 1117600"/>
              <a:gd name="connsiteY34" fmla="*/ 76200 h 1149350"/>
              <a:gd name="connsiteX35" fmla="*/ 831850 w 1117600"/>
              <a:gd name="connsiteY35" fmla="*/ 63500 h 1149350"/>
              <a:gd name="connsiteX36" fmla="*/ 908050 w 1117600"/>
              <a:gd name="connsiteY36" fmla="*/ 88900 h 1149350"/>
              <a:gd name="connsiteX37" fmla="*/ 933450 w 1117600"/>
              <a:gd name="connsiteY37" fmla="*/ 95250 h 1149350"/>
              <a:gd name="connsiteX38" fmla="*/ 977900 w 1117600"/>
              <a:gd name="connsiteY38" fmla="*/ 107950 h 1149350"/>
              <a:gd name="connsiteX39" fmla="*/ 1047750 w 1117600"/>
              <a:gd name="connsiteY39" fmla="*/ 101600 h 1149350"/>
              <a:gd name="connsiteX40" fmla="*/ 1073150 w 1117600"/>
              <a:gd name="connsiteY40" fmla="*/ 95250 h 1149350"/>
              <a:gd name="connsiteX41" fmla="*/ 1117600 w 1117600"/>
              <a:gd name="connsiteY41" fmla="*/ 571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7600" h="1149350">
                <a:moveTo>
                  <a:pt x="19050" y="1149350"/>
                </a:moveTo>
                <a:cubicBezTo>
                  <a:pt x="25400" y="1138767"/>
                  <a:pt x="33882" y="1129199"/>
                  <a:pt x="38100" y="1117600"/>
                </a:cubicBezTo>
                <a:cubicBezTo>
                  <a:pt x="42500" y="1105500"/>
                  <a:pt x="41925" y="1092125"/>
                  <a:pt x="44450" y="1079500"/>
                </a:cubicBezTo>
                <a:cubicBezTo>
                  <a:pt x="46162" y="1070942"/>
                  <a:pt x="48683" y="1062567"/>
                  <a:pt x="50800" y="1054100"/>
                </a:cubicBezTo>
                <a:cubicBezTo>
                  <a:pt x="48683" y="1026583"/>
                  <a:pt x="48353" y="998871"/>
                  <a:pt x="44450" y="971550"/>
                </a:cubicBezTo>
                <a:cubicBezTo>
                  <a:pt x="41982" y="954271"/>
                  <a:pt x="34218" y="938029"/>
                  <a:pt x="31750" y="920750"/>
                </a:cubicBezTo>
                <a:cubicBezTo>
                  <a:pt x="27847" y="893429"/>
                  <a:pt x="27899" y="865685"/>
                  <a:pt x="25400" y="838200"/>
                </a:cubicBezTo>
                <a:cubicBezTo>
                  <a:pt x="23665" y="819111"/>
                  <a:pt x="20957" y="800122"/>
                  <a:pt x="19050" y="781050"/>
                </a:cubicBezTo>
                <a:cubicBezTo>
                  <a:pt x="16724" y="757787"/>
                  <a:pt x="15859" y="734365"/>
                  <a:pt x="12700" y="711200"/>
                </a:cubicBezTo>
                <a:cubicBezTo>
                  <a:pt x="9503" y="687752"/>
                  <a:pt x="4233" y="664633"/>
                  <a:pt x="0" y="641350"/>
                </a:cubicBezTo>
                <a:cubicBezTo>
                  <a:pt x="1385" y="620568"/>
                  <a:pt x="153" y="554158"/>
                  <a:pt x="12700" y="520700"/>
                </a:cubicBezTo>
                <a:cubicBezTo>
                  <a:pt x="16024" y="511837"/>
                  <a:pt x="19898" y="503003"/>
                  <a:pt x="25400" y="495300"/>
                </a:cubicBezTo>
                <a:cubicBezTo>
                  <a:pt x="30620" y="487992"/>
                  <a:pt x="38100" y="482600"/>
                  <a:pt x="44450" y="476250"/>
                </a:cubicBezTo>
                <a:cubicBezTo>
                  <a:pt x="46567" y="467783"/>
                  <a:pt x="47362" y="458872"/>
                  <a:pt x="50800" y="450850"/>
                </a:cubicBezTo>
                <a:cubicBezTo>
                  <a:pt x="60122" y="429098"/>
                  <a:pt x="82550" y="387350"/>
                  <a:pt x="82550" y="387350"/>
                </a:cubicBezTo>
                <a:cubicBezTo>
                  <a:pt x="84667" y="376767"/>
                  <a:pt x="87259" y="366267"/>
                  <a:pt x="88900" y="355600"/>
                </a:cubicBezTo>
                <a:cubicBezTo>
                  <a:pt x="91495" y="338733"/>
                  <a:pt x="92445" y="321633"/>
                  <a:pt x="95250" y="304800"/>
                </a:cubicBezTo>
                <a:cubicBezTo>
                  <a:pt x="96685" y="296192"/>
                  <a:pt x="99483" y="287867"/>
                  <a:pt x="101600" y="279400"/>
                </a:cubicBezTo>
                <a:cubicBezTo>
                  <a:pt x="103717" y="254000"/>
                  <a:pt x="104972" y="228513"/>
                  <a:pt x="107950" y="203200"/>
                </a:cubicBezTo>
                <a:cubicBezTo>
                  <a:pt x="109259" y="192070"/>
                  <a:pt x="117142" y="158328"/>
                  <a:pt x="120650" y="146050"/>
                </a:cubicBezTo>
                <a:cubicBezTo>
                  <a:pt x="122489" y="139614"/>
                  <a:pt x="125377" y="133494"/>
                  <a:pt x="127000" y="127000"/>
                </a:cubicBezTo>
                <a:cubicBezTo>
                  <a:pt x="129618" y="116529"/>
                  <a:pt x="129476" y="105324"/>
                  <a:pt x="133350" y="95250"/>
                </a:cubicBezTo>
                <a:cubicBezTo>
                  <a:pt x="140146" y="77580"/>
                  <a:pt x="148248" y="60202"/>
                  <a:pt x="158750" y="44450"/>
                </a:cubicBezTo>
                <a:cubicBezTo>
                  <a:pt x="162983" y="38100"/>
                  <a:pt x="165100" y="29633"/>
                  <a:pt x="171450" y="25400"/>
                </a:cubicBezTo>
                <a:cubicBezTo>
                  <a:pt x="185908" y="15761"/>
                  <a:pt x="215615" y="6445"/>
                  <a:pt x="234950" y="0"/>
                </a:cubicBezTo>
                <a:lnTo>
                  <a:pt x="349250" y="31750"/>
                </a:lnTo>
                <a:cubicBezTo>
                  <a:pt x="355686" y="33589"/>
                  <a:pt x="362313" y="35107"/>
                  <a:pt x="368300" y="38100"/>
                </a:cubicBezTo>
                <a:cubicBezTo>
                  <a:pt x="375126" y="41513"/>
                  <a:pt x="380524" y="47387"/>
                  <a:pt x="387350" y="50800"/>
                </a:cubicBezTo>
                <a:cubicBezTo>
                  <a:pt x="393337" y="53793"/>
                  <a:pt x="400133" y="54800"/>
                  <a:pt x="406400" y="57150"/>
                </a:cubicBezTo>
                <a:cubicBezTo>
                  <a:pt x="476459" y="83422"/>
                  <a:pt x="403965" y="59176"/>
                  <a:pt x="463550" y="76200"/>
                </a:cubicBezTo>
                <a:cubicBezTo>
                  <a:pt x="499614" y="86504"/>
                  <a:pt x="535917" y="96089"/>
                  <a:pt x="571500" y="107950"/>
                </a:cubicBezTo>
                <a:cubicBezTo>
                  <a:pt x="598829" y="117060"/>
                  <a:pt x="584056" y="112677"/>
                  <a:pt x="615950" y="120650"/>
                </a:cubicBezTo>
                <a:cubicBezTo>
                  <a:pt x="639233" y="116417"/>
                  <a:pt x="663349" y="115434"/>
                  <a:pt x="685800" y="107950"/>
                </a:cubicBezTo>
                <a:cubicBezTo>
                  <a:pt x="695840" y="104603"/>
                  <a:pt x="702011" y="94151"/>
                  <a:pt x="711200" y="88900"/>
                </a:cubicBezTo>
                <a:cubicBezTo>
                  <a:pt x="717599" y="85244"/>
                  <a:pt x="751046" y="77063"/>
                  <a:pt x="755650" y="76200"/>
                </a:cubicBezTo>
                <a:cubicBezTo>
                  <a:pt x="780959" y="71455"/>
                  <a:pt x="831850" y="63500"/>
                  <a:pt x="831850" y="63500"/>
                </a:cubicBezTo>
                <a:cubicBezTo>
                  <a:pt x="903237" y="75398"/>
                  <a:pt x="837170" y="60548"/>
                  <a:pt x="908050" y="88900"/>
                </a:cubicBezTo>
                <a:cubicBezTo>
                  <a:pt x="916153" y="92141"/>
                  <a:pt x="925059" y="92852"/>
                  <a:pt x="933450" y="95250"/>
                </a:cubicBezTo>
                <a:cubicBezTo>
                  <a:pt x="997219" y="113470"/>
                  <a:pt x="898495" y="88099"/>
                  <a:pt x="977900" y="107950"/>
                </a:cubicBezTo>
                <a:cubicBezTo>
                  <a:pt x="1001183" y="105833"/>
                  <a:pt x="1024576" y="104690"/>
                  <a:pt x="1047750" y="101600"/>
                </a:cubicBezTo>
                <a:cubicBezTo>
                  <a:pt x="1056401" y="100447"/>
                  <a:pt x="1065344" y="99153"/>
                  <a:pt x="1073150" y="95250"/>
                </a:cubicBezTo>
                <a:cubicBezTo>
                  <a:pt x="1089442" y="87104"/>
                  <a:pt x="1104891" y="69859"/>
                  <a:pt x="1117600" y="57150"/>
                </a:cubicBezTo>
              </a:path>
            </a:pathLst>
          </a:cu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CD87695C-FE9E-4005-AAF9-5D3FF294BBEA}"/>
              </a:ext>
            </a:extLst>
          </p:cNvPr>
          <p:cNvSpPr/>
          <p:nvPr/>
        </p:nvSpPr>
        <p:spPr>
          <a:xfrm rot="18900000">
            <a:off x="1303641" y="2054244"/>
            <a:ext cx="1488240" cy="16967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38000"/>
                </a:schemeClr>
              </a:gs>
              <a:gs pos="77000">
                <a:srgbClr val="FFE080">
                  <a:alpha val="35000"/>
                </a:srgbClr>
              </a:gs>
              <a:gs pos="50000">
                <a:schemeClr val="accent4">
                  <a:lumMod val="0"/>
                  <a:lumOff val="100000"/>
                  <a:alpha val="44000"/>
                </a:schemeClr>
              </a:gs>
              <a:gs pos="100000">
                <a:schemeClr val="accent4">
                  <a:lumMod val="100000"/>
                  <a:alpha val="39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32524BDD-8608-4D65-8FE5-8A27F655F8BC}"/>
              </a:ext>
            </a:extLst>
          </p:cNvPr>
          <p:cNvCxnSpPr>
            <a:cxnSpLocks/>
          </p:cNvCxnSpPr>
          <p:nvPr/>
        </p:nvCxnSpPr>
        <p:spPr>
          <a:xfrm>
            <a:off x="1137842" y="5235927"/>
            <a:ext cx="198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7198B555-6C80-4DA4-A81C-B88B9B59ED0D}"/>
              </a:ext>
            </a:extLst>
          </p:cNvPr>
          <p:cNvCxnSpPr>
            <a:cxnSpLocks/>
          </p:cNvCxnSpPr>
          <p:nvPr/>
        </p:nvCxnSpPr>
        <p:spPr>
          <a:xfrm flipV="1">
            <a:off x="2127842" y="4224451"/>
            <a:ext cx="0" cy="19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5E1F4DE-F670-4DE3-9DE4-89630EB01F98}"/>
                  </a:ext>
                </a:extLst>
              </p:cNvPr>
              <p:cNvSpPr txBox="1"/>
              <p:nvPr/>
            </p:nvSpPr>
            <p:spPr>
              <a:xfrm>
                <a:off x="2930845" y="5214451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5E1F4DE-F670-4DE3-9DE4-89630EB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45" y="5214451"/>
                <a:ext cx="373993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35D452-C920-4BC7-9F91-340F05079313}"/>
                  </a:ext>
                </a:extLst>
              </p:cNvPr>
              <p:cNvSpPr txBox="1"/>
              <p:nvPr/>
            </p:nvSpPr>
            <p:spPr>
              <a:xfrm>
                <a:off x="1843893" y="4020704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35D452-C920-4BC7-9F91-340F05079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93" y="4020704"/>
                <a:ext cx="37399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178D70FD-8168-4B7C-841E-60123BF8BC43}"/>
              </a:ext>
            </a:extLst>
          </p:cNvPr>
          <p:cNvCxnSpPr>
            <a:cxnSpLocks/>
          </p:cNvCxnSpPr>
          <p:nvPr/>
        </p:nvCxnSpPr>
        <p:spPr>
          <a:xfrm rot="2700000" flipV="1">
            <a:off x="2102375" y="4279210"/>
            <a:ext cx="0" cy="198000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원호 84">
            <a:extLst>
              <a:ext uri="{FF2B5EF4-FFF2-40B4-BE49-F238E27FC236}">
                <a16:creationId xmlns:a16="http://schemas.microsoft.com/office/drawing/2014/main" id="{009AA078-1B5B-4C0B-8B4A-9C25A6E33108}"/>
              </a:ext>
            </a:extLst>
          </p:cNvPr>
          <p:cNvSpPr/>
          <p:nvPr/>
        </p:nvSpPr>
        <p:spPr>
          <a:xfrm rot="1875502">
            <a:off x="1785499" y="2700728"/>
            <a:ext cx="604348" cy="542243"/>
          </a:xfrm>
          <a:prstGeom prst="arc">
            <a:avLst>
              <a:gd name="adj1" fmla="val 17674893"/>
              <a:gd name="adj2" fmla="val 2004825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6644109-7A0D-4A0F-9F8B-3367B282BFBC}"/>
                  </a:ext>
                </a:extLst>
              </p:cNvPr>
              <p:cNvSpPr txBox="1"/>
              <p:nvPr/>
            </p:nvSpPr>
            <p:spPr>
              <a:xfrm>
                <a:off x="2292548" y="2719615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6644109-7A0D-4A0F-9F8B-3367B282B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548" y="2719615"/>
                <a:ext cx="37399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원호 86">
            <a:extLst>
              <a:ext uri="{FF2B5EF4-FFF2-40B4-BE49-F238E27FC236}">
                <a16:creationId xmlns:a16="http://schemas.microsoft.com/office/drawing/2014/main" id="{CC747445-C7A9-4ABD-B6F3-ED96C1AB9EA1}"/>
              </a:ext>
            </a:extLst>
          </p:cNvPr>
          <p:cNvSpPr/>
          <p:nvPr/>
        </p:nvSpPr>
        <p:spPr>
          <a:xfrm rot="1875502">
            <a:off x="1804317" y="4943839"/>
            <a:ext cx="604348" cy="542243"/>
          </a:xfrm>
          <a:prstGeom prst="arc">
            <a:avLst>
              <a:gd name="adj1" fmla="val 17674893"/>
              <a:gd name="adj2" fmla="val 2004825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39D0AC-F122-460F-89B3-29D0BD777990}"/>
                  </a:ext>
                </a:extLst>
              </p:cNvPr>
              <p:cNvSpPr txBox="1"/>
              <p:nvPr/>
            </p:nvSpPr>
            <p:spPr>
              <a:xfrm>
                <a:off x="2311366" y="4962726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39D0AC-F122-460F-89B3-29D0BD777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66" y="4962726"/>
                <a:ext cx="37399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25EB57-B7AA-44ED-9764-7E377D035919}"/>
                  </a:ext>
                </a:extLst>
              </p:cNvPr>
              <p:cNvSpPr txBox="1"/>
              <p:nvPr/>
            </p:nvSpPr>
            <p:spPr>
              <a:xfrm>
                <a:off x="2087673" y="1457254"/>
                <a:ext cx="11280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Calibri" panose="020F0502020204030204" pitchFamily="34" charset="0"/>
                  </a:rPr>
                  <a:t>Projection at </a:t>
                </a:r>
                <a14:m>
                  <m:oMath xmlns:m="http://schemas.openxmlformats.org/officeDocument/2006/math">
                    <m:r>
                      <a:rPr lang="ko-KR" altLang="en-US" sz="1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endParaRPr lang="en-US" altLang="ko-KR" sz="12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25EB57-B7AA-44ED-9764-7E377D03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73" y="1457254"/>
                <a:ext cx="1128094" cy="276999"/>
              </a:xfrm>
              <a:prstGeom prst="rect">
                <a:avLst/>
              </a:prstGeom>
              <a:blipFill>
                <a:blip r:embed="rId12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연결선: 꺾임 89">
            <a:extLst>
              <a:ext uri="{FF2B5EF4-FFF2-40B4-BE49-F238E27FC236}">
                <a16:creationId xmlns:a16="http://schemas.microsoft.com/office/drawing/2014/main" id="{B410E4E6-F907-4311-882F-46370A919793}"/>
              </a:ext>
            </a:extLst>
          </p:cNvPr>
          <p:cNvCxnSpPr>
            <a:cxnSpLocks/>
          </p:cNvCxnSpPr>
          <p:nvPr/>
        </p:nvCxnSpPr>
        <p:spPr>
          <a:xfrm rot="5400000">
            <a:off x="1325890" y="3082365"/>
            <a:ext cx="2929235" cy="233015"/>
          </a:xfrm>
          <a:prstGeom prst="bentConnector3">
            <a:avLst>
              <a:gd name="adj1" fmla="val 6929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18DA6-C291-43FE-993B-BB9C37BF29F4}"/>
              </a:ext>
            </a:extLst>
          </p:cNvPr>
          <p:cNvSpPr txBox="1"/>
          <p:nvPr/>
        </p:nvSpPr>
        <p:spPr>
          <a:xfrm>
            <a:off x="377967" y="3165284"/>
            <a:ext cx="10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Calibri" panose="020F0502020204030204" pitchFamily="34" charset="0"/>
              </a:rPr>
              <a:t>Space domain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01F569B-0362-492C-AEFE-F357564662F6}"/>
              </a:ext>
            </a:extLst>
          </p:cNvPr>
          <p:cNvSpPr txBox="1"/>
          <p:nvPr/>
        </p:nvSpPr>
        <p:spPr>
          <a:xfrm>
            <a:off x="337998" y="5494593"/>
            <a:ext cx="116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Calibri" panose="020F0502020204030204" pitchFamily="34" charset="0"/>
              </a:rPr>
              <a:t>Fourier domain</a:t>
            </a:r>
          </a:p>
        </p:txBody>
      </p:sp>
      <p:sp>
        <p:nvSpPr>
          <p:cNvPr id="100" name="화살표: 왼쪽 99">
            <a:extLst>
              <a:ext uri="{FF2B5EF4-FFF2-40B4-BE49-F238E27FC236}">
                <a16:creationId xmlns:a16="http://schemas.microsoft.com/office/drawing/2014/main" id="{75934E6E-E3F1-4FAF-AB1B-65D958D34B8F}"/>
              </a:ext>
            </a:extLst>
          </p:cNvPr>
          <p:cNvSpPr/>
          <p:nvPr/>
        </p:nvSpPr>
        <p:spPr>
          <a:xfrm rot="10800000">
            <a:off x="3598925" y="3562167"/>
            <a:ext cx="433133" cy="304304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006418-226A-4090-B81D-546B9C62FC77}"/>
                  </a:ext>
                </a:extLst>
              </p:cNvPr>
              <p:cNvSpPr txBox="1"/>
              <p:nvPr/>
            </p:nvSpPr>
            <p:spPr>
              <a:xfrm>
                <a:off x="4210841" y="2787501"/>
                <a:ext cx="80891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ko-KR" altLang="en-US" sz="11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scan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/2</m:t>
                      </m:r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006418-226A-4090-B81D-546B9C62F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41" y="2787501"/>
                <a:ext cx="808918" cy="261610"/>
              </a:xfrm>
              <a:prstGeom prst="rect">
                <a:avLst/>
              </a:prstGeom>
              <a:blipFill>
                <a:blip r:embed="rId1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931A88-13DC-CCCC-51F7-6EBFADDD834C}"/>
                  </a:ext>
                </a:extLst>
              </p:cNvPr>
              <p:cNvSpPr txBox="1"/>
              <p:nvPr/>
            </p:nvSpPr>
            <p:spPr>
              <a:xfrm>
                <a:off x="5304186" y="2422653"/>
                <a:ext cx="373993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_</m:t>
                          </m:r>
                          <m: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931A88-13DC-CCCC-51F7-6EBFADDD8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86" y="2422653"/>
                <a:ext cx="373993" cy="274947"/>
              </a:xfrm>
              <a:prstGeom prst="rect">
                <a:avLst/>
              </a:prstGeom>
              <a:blipFill>
                <a:blip r:embed="rId14"/>
                <a:stretch>
                  <a:fillRect l="-13115" r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D74F791-163F-A826-A65F-6C0C1F8DD97F}"/>
                  </a:ext>
                </a:extLst>
              </p:cNvPr>
              <p:cNvSpPr txBox="1"/>
              <p:nvPr/>
            </p:nvSpPr>
            <p:spPr>
              <a:xfrm>
                <a:off x="8695905" y="3039477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D74F791-163F-A826-A65F-6C0C1F8DD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05" y="3039477"/>
                <a:ext cx="373993" cy="307777"/>
              </a:xfrm>
              <a:prstGeom prst="rect">
                <a:avLst/>
              </a:prstGeom>
              <a:blipFill>
                <a:blip r:embed="rId1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A42CC3-C372-47D3-863C-4DF972704ECB}"/>
                  </a:ext>
                </a:extLst>
              </p:cNvPr>
              <p:cNvSpPr txBox="1"/>
              <p:nvPr/>
            </p:nvSpPr>
            <p:spPr>
              <a:xfrm>
                <a:off x="6175186" y="3038373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A42CC3-C372-47D3-863C-4DF972704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86" y="3038373"/>
                <a:ext cx="373993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DAA564F1-DBF5-4057-BF0F-693AD369D1C0}"/>
              </a:ext>
            </a:extLst>
          </p:cNvPr>
          <p:cNvCxnSpPr>
            <a:cxnSpLocks/>
          </p:cNvCxnSpPr>
          <p:nvPr/>
        </p:nvCxnSpPr>
        <p:spPr>
          <a:xfrm>
            <a:off x="5251497" y="2857822"/>
            <a:ext cx="6596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2DFE59A-8346-44BE-9CD1-71388072B51D}"/>
              </a:ext>
            </a:extLst>
          </p:cNvPr>
          <p:cNvCxnSpPr>
            <a:cxnSpLocks/>
          </p:cNvCxnSpPr>
          <p:nvPr/>
        </p:nvCxnSpPr>
        <p:spPr>
          <a:xfrm>
            <a:off x="5911134" y="2857822"/>
            <a:ext cx="0" cy="2020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B7F264-F960-4EC2-8FD3-CEE75C940816}"/>
                  </a:ext>
                </a:extLst>
              </p:cNvPr>
              <p:cNvSpPr txBox="1"/>
              <p:nvPr/>
            </p:nvSpPr>
            <p:spPr>
              <a:xfrm>
                <a:off x="5723741" y="3002031"/>
                <a:ext cx="373993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_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B7F264-F960-4EC2-8FD3-CEE75C940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41" y="3002031"/>
                <a:ext cx="373993" cy="274947"/>
              </a:xfrm>
              <a:prstGeom prst="rect">
                <a:avLst/>
              </a:prstGeom>
              <a:blipFill>
                <a:blip r:embed="rId16"/>
                <a:stretch>
                  <a:fillRect l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78794DC8-F10E-F132-CC1A-9791D0F80E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84" y="2687339"/>
            <a:ext cx="1072352" cy="739840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id="{DF6379DE-F5E3-73B3-E444-195ADD0189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05" y="2264974"/>
            <a:ext cx="1072352" cy="739840"/>
          </a:xfrm>
          <a:prstGeom prst="rect">
            <a:avLst/>
          </a:prstGeom>
        </p:spPr>
      </p:pic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886DB354-0939-59E3-CC24-6AD189AE2BE6}"/>
              </a:ext>
            </a:extLst>
          </p:cNvPr>
          <p:cNvCxnSpPr>
            <a:cxnSpLocks/>
          </p:cNvCxnSpPr>
          <p:nvPr/>
        </p:nvCxnSpPr>
        <p:spPr>
          <a:xfrm>
            <a:off x="7769040" y="2858926"/>
            <a:ext cx="65547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D2A02105-AF53-CD8A-C43D-2532B0731D02}"/>
              </a:ext>
            </a:extLst>
          </p:cNvPr>
          <p:cNvCxnSpPr>
            <a:cxnSpLocks/>
          </p:cNvCxnSpPr>
          <p:nvPr/>
        </p:nvCxnSpPr>
        <p:spPr>
          <a:xfrm>
            <a:off x="8424517" y="2858926"/>
            <a:ext cx="0" cy="2020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BA1F72-B184-5F5D-C0EB-56EE8E20DD6F}"/>
                  </a:ext>
                </a:extLst>
              </p:cNvPr>
              <p:cNvSpPr txBox="1"/>
              <p:nvPr/>
            </p:nvSpPr>
            <p:spPr>
              <a:xfrm>
                <a:off x="8132430" y="3003135"/>
                <a:ext cx="373993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_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BA1F72-B184-5F5D-C0EB-56EE8E20D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430" y="3003135"/>
                <a:ext cx="373993" cy="274947"/>
              </a:xfrm>
              <a:prstGeom prst="rect">
                <a:avLst/>
              </a:prstGeom>
              <a:blipFill>
                <a:blip r:embed="rId18"/>
                <a:stretch>
                  <a:fillRect l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C31D5D7-BCCF-57DB-DA7E-373FFC6EB8EB}"/>
              </a:ext>
            </a:extLst>
          </p:cNvPr>
          <p:cNvCxnSpPr>
            <a:cxnSpLocks/>
          </p:cNvCxnSpPr>
          <p:nvPr/>
        </p:nvCxnSpPr>
        <p:spPr>
          <a:xfrm flipV="1">
            <a:off x="4256750" y="1984187"/>
            <a:ext cx="222825" cy="913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B0800941-DAF7-AA16-4E48-5025B494FF9C}"/>
              </a:ext>
            </a:extLst>
          </p:cNvPr>
          <p:cNvSpPr txBox="1"/>
          <p:nvPr/>
        </p:nvSpPr>
        <p:spPr>
          <a:xfrm>
            <a:off x="4073029" y="1722998"/>
            <a:ext cx="79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cs typeface="Calibri" panose="020F0502020204030204" pitchFamily="34" charset="0"/>
              </a:rPr>
              <a:t>aliasing</a:t>
            </a:r>
            <a:endParaRPr lang="en-US" altLang="ko-KR" sz="1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AFFF51-F3E5-3726-2A8F-800F94459E8D}"/>
              </a:ext>
            </a:extLst>
          </p:cNvPr>
          <p:cNvSpPr txBox="1"/>
          <p:nvPr/>
        </p:nvSpPr>
        <p:spPr>
          <a:xfrm>
            <a:off x="6226288" y="1898537"/>
            <a:ext cx="79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Calibri" panose="020F0502020204030204" pitchFamily="34" charset="0"/>
              </a:rPr>
              <a:t>Filtering</a:t>
            </a:r>
            <a:endParaRPr lang="en-US" altLang="ko-KR" sz="120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26AD4-7C3A-F231-5321-B115321ADA3A}"/>
                  </a:ext>
                </a:extLst>
              </p:cNvPr>
              <p:cNvSpPr txBox="1"/>
              <p:nvPr/>
            </p:nvSpPr>
            <p:spPr>
              <a:xfrm>
                <a:off x="4965336" y="2186339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26AD4-7C3A-F231-5321-B115321AD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36" y="2186339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45000" r="-45000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9DF0D91-E4F2-8C24-AFEA-52BB7335C133}"/>
                  </a:ext>
                </a:extLst>
              </p:cNvPr>
              <p:cNvSpPr txBox="1"/>
              <p:nvPr/>
            </p:nvSpPr>
            <p:spPr>
              <a:xfrm>
                <a:off x="4976731" y="3284212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9DF0D91-E4F2-8C24-AFEA-52BB7335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731" y="3284212"/>
                <a:ext cx="125034" cy="276999"/>
              </a:xfrm>
              <a:prstGeom prst="rect">
                <a:avLst/>
              </a:prstGeom>
              <a:blipFill>
                <a:blip r:embed="rId20"/>
                <a:stretch>
                  <a:fillRect l="-42857" r="-38095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1A1BFE1D-B0F7-4ECA-966F-6A302C170F30}"/>
              </a:ext>
            </a:extLst>
          </p:cNvPr>
          <p:cNvCxnSpPr>
            <a:cxnSpLocks/>
          </p:cNvCxnSpPr>
          <p:nvPr/>
        </p:nvCxnSpPr>
        <p:spPr>
          <a:xfrm>
            <a:off x="4106627" y="3059849"/>
            <a:ext cx="22805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그림 106">
            <a:extLst>
              <a:ext uri="{FF2B5EF4-FFF2-40B4-BE49-F238E27FC236}">
                <a16:creationId xmlns:a16="http://schemas.microsoft.com/office/drawing/2014/main" id="{11A180E1-64FD-48E9-BF64-2EBFE3BC53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1668" y="2687339"/>
            <a:ext cx="1072352" cy="739840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E60AD76D-6A92-02EE-1204-CE242737741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2589" y="2264974"/>
            <a:ext cx="1072352" cy="739840"/>
          </a:xfrm>
          <a:prstGeom prst="rect">
            <a:avLst/>
          </a:prstGeom>
        </p:spPr>
      </p:pic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810B6B4A-4030-A4D9-D40E-9E6A47ECD35F}"/>
              </a:ext>
            </a:extLst>
          </p:cNvPr>
          <p:cNvCxnSpPr>
            <a:cxnSpLocks/>
          </p:cNvCxnSpPr>
          <p:nvPr/>
        </p:nvCxnSpPr>
        <p:spPr>
          <a:xfrm>
            <a:off x="6627346" y="3060953"/>
            <a:ext cx="22805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0AA18990-BB87-C43D-CFFA-87773EF48894}"/>
              </a:ext>
            </a:extLst>
          </p:cNvPr>
          <p:cNvCxnSpPr>
            <a:cxnSpLocks/>
          </p:cNvCxnSpPr>
          <p:nvPr/>
        </p:nvCxnSpPr>
        <p:spPr>
          <a:xfrm flipV="1">
            <a:off x="7749805" y="2049476"/>
            <a:ext cx="0" cy="18264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D1105E5-C16E-323D-0D36-E96B3C173943}"/>
                  </a:ext>
                </a:extLst>
              </p:cNvPr>
              <p:cNvSpPr txBox="1"/>
              <p:nvPr/>
            </p:nvSpPr>
            <p:spPr>
              <a:xfrm>
                <a:off x="7488527" y="1845730"/>
                <a:ext cx="37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D1105E5-C16E-323D-0D36-E96B3C173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527" y="1845730"/>
                <a:ext cx="37399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원호 60">
            <a:extLst>
              <a:ext uri="{FF2B5EF4-FFF2-40B4-BE49-F238E27FC236}">
                <a16:creationId xmlns:a16="http://schemas.microsoft.com/office/drawing/2014/main" id="{F6AFD02E-2729-2C6F-AD08-1354970EA65D}"/>
              </a:ext>
            </a:extLst>
          </p:cNvPr>
          <p:cNvSpPr/>
          <p:nvPr/>
        </p:nvSpPr>
        <p:spPr>
          <a:xfrm rot="19383272" flipH="1">
            <a:off x="7325578" y="2785188"/>
            <a:ext cx="604348" cy="542243"/>
          </a:xfrm>
          <a:prstGeom prst="arc">
            <a:avLst>
              <a:gd name="adj1" fmla="val 18058311"/>
              <a:gd name="adj2" fmla="val 1943559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374E28-C66D-EADF-1324-4CCE50C60C55}"/>
                  </a:ext>
                </a:extLst>
              </p:cNvPr>
              <p:cNvSpPr txBox="1"/>
              <p:nvPr/>
            </p:nvSpPr>
            <p:spPr>
              <a:xfrm>
                <a:off x="7450673" y="2651215"/>
                <a:ext cx="373993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_</m:t>
                          </m:r>
                          <m:r>
                            <a:rPr lang="en-US" altLang="ko-KR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374E28-C66D-EADF-1324-4CCE50C6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73" y="2651215"/>
                <a:ext cx="373993" cy="274947"/>
              </a:xfrm>
              <a:prstGeom prst="rect">
                <a:avLst/>
              </a:prstGeom>
              <a:blipFill>
                <a:blip r:embed="rId21"/>
                <a:stretch>
                  <a:fillRect l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0F38950-E189-C467-D10C-322A7291217F}"/>
                  </a:ext>
                </a:extLst>
              </p:cNvPr>
              <p:cNvSpPr txBox="1"/>
              <p:nvPr/>
            </p:nvSpPr>
            <p:spPr>
              <a:xfrm>
                <a:off x="7824905" y="2423757"/>
                <a:ext cx="373993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_</m:t>
                          </m:r>
                          <m: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0F38950-E189-C467-D10C-322A72912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05" y="2423757"/>
                <a:ext cx="373993" cy="274947"/>
              </a:xfrm>
              <a:prstGeom prst="rect">
                <a:avLst/>
              </a:prstGeom>
              <a:blipFill>
                <a:blip r:embed="rId22"/>
                <a:stretch>
                  <a:fillRect l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59EDCA3-3CC8-1A3D-DB61-E62B04898D55}"/>
                  </a:ext>
                </a:extLst>
              </p:cNvPr>
              <p:cNvSpPr txBox="1"/>
              <p:nvPr/>
            </p:nvSpPr>
            <p:spPr>
              <a:xfrm>
                <a:off x="6658597" y="2788605"/>
                <a:ext cx="80891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ko-KR" altLang="en-US" sz="11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scan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/2</m:t>
                      </m:r>
                    </m:oMath>
                  </m:oMathPara>
                </a14:m>
                <a:endParaRPr lang="ko-KR" alt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59EDCA3-3CC8-1A3D-DB61-E62B04898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597" y="2788605"/>
                <a:ext cx="808918" cy="261610"/>
              </a:xfrm>
              <a:prstGeom prst="rect">
                <a:avLst/>
              </a:prstGeom>
              <a:blipFill>
                <a:blip r:embed="rId2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36EFF3-C901-9E77-552C-DE524CD8B36A}"/>
                  </a:ext>
                </a:extLst>
              </p:cNvPr>
              <p:cNvSpPr txBox="1"/>
              <p:nvPr/>
            </p:nvSpPr>
            <p:spPr>
              <a:xfrm>
                <a:off x="7482764" y="2190806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36EFF3-C901-9E77-552C-DE524CD8B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64" y="2190806"/>
                <a:ext cx="125034" cy="276999"/>
              </a:xfrm>
              <a:prstGeom prst="rect">
                <a:avLst/>
              </a:prstGeom>
              <a:blipFill>
                <a:blip r:embed="rId24"/>
                <a:stretch>
                  <a:fillRect l="-42857" r="-38095"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AAA34CD-A5CC-BD24-0C17-216127B4DD36}"/>
                  </a:ext>
                </a:extLst>
              </p:cNvPr>
              <p:cNvSpPr txBox="1"/>
              <p:nvPr/>
            </p:nvSpPr>
            <p:spPr>
              <a:xfrm>
                <a:off x="7494159" y="3288679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AAA34CD-A5CC-BD24-0C17-216127B4D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159" y="3288679"/>
                <a:ext cx="125034" cy="276999"/>
              </a:xfrm>
              <a:prstGeom prst="rect">
                <a:avLst/>
              </a:prstGeom>
              <a:blipFill>
                <a:blip r:embed="rId25"/>
                <a:stretch>
                  <a:fillRect l="-42857" r="-38095"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26AAA317-D4C9-FFBB-546E-52C710472E18}"/>
              </a:ext>
            </a:extLst>
          </p:cNvPr>
          <p:cNvSpPr txBox="1"/>
          <p:nvPr/>
        </p:nvSpPr>
        <p:spPr>
          <a:xfrm>
            <a:off x="5939579" y="6093813"/>
            <a:ext cx="3234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[3] (D. Kim et al., </a:t>
            </a:r>
            <a:r>
              <a:rPr lang="en-US" altLang="ko-KR" sz="1100" i="1" dirty="0"/>
              <a:t>Med. Phys</a:t>
            </a:r>
            <a:r>
              <a:rPr lang="en-US" altLang="ko-KR" sz="1100" dirty="0"/>
              <a:t>. </a:t>
            </a:r>
            <a:r>
              <a:rPr lang="en-US" altLang="ko-KR" sz="1100" b="1" dirty="0"/>
              <a:t>31(9)</a:t>
            </a:r>
            <a:r>
              <a:rPr lang="en-US" altLang="ko-KR" sz="1100" dirty="0"/>
              <a:t>, 2636-2647 (2004))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959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A052FD-409E-4FC0-806C-4ED13A85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9733-9073-4C51-822A-D34509382AE3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3EC3E-4F99-4D15-A787-D05832E3C08A}"/>
              </a:ext>
            </a:extLst>
          </p:cNvPr>
          <p:cNvSpPr txBox="1"/>
          <p:nvPr/>
        </p:nvSpPr>
        <p:spPr>
          <a:xfrm>
            <a:off x="77731" y="764184"/>
            <a:ext cx="81866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>
                <a:cs typeface="Arial" panose="020B0604020202020204" pitchFamily="34" charset="0"/>
              </a:rPr>
              <a:t>Experimental</a:t>
            </a:r>
            <a:r>
              <a:rPr lang="ko-KR" altLang="en-US" sz="2200" dirty="0">
                <a:cs typeface="Arial" panose="020B0604020202020204" pitchFamily="34" charset="0"/>
              </a:rPr>
              <a:t> </a:t>
            </a:r>
            <a:r>
              <a:rPr lang="en-US" altLang="ko-KR" sz="2200" dirty="0">
                <a:cs typeface="Arial" panose="020B0604020202020204" pitchFamily="34" charset="0"/>
              </a:rPr>
              <a:t>set-up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48DEABB-05B0-4889-8995-8610A4E8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73333"/>
              </p:ext>
            </p:extLst>
          </p:nvPr>
        </p:nvGraphicFramePr>
        <p:xfrm>
          <a:off x="0" y="381348"/>
          <a:ext cx="914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1216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137057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69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487947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894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+mn-lt"/>
                          <a:cs typeface="Arial" panose="020B0604020202020204" pitchFamily="34" charset="0"/>
                        </a:rPr>
                        <a:t>Conclusion</a:t>
                      </a:r>
                      <a:endParaRPr lang="ko-KR" alt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601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8F426C2B-C3DC-4C80-A741-8D5F5B68D19C}"/>
              </a:ext>
            </a:extLst>
          </p:cNvPr>
          <p:cNvGrpSpPr/>
          <p:nvPr/>
        </p:nvGrpSpPr>
        <p:grpSpPr>
          <a:xfrm>
            <a:off x="141814" y="1608596"/>
            <a:ext cx="6961790" cy="3248720"/>
            <a:chOff x="519665" y="1573470"/>
            <a:chExt cx="8104670" cy="3751133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773A8589-99A4-4E52-A31D-BDE95DA76B41}"/>
                </a:ext>
              </a:extLst>
            </p:cNvPr>
            <p:cNvCxnSpPr/>
            <p:nvPr/>
          </p:nvCxnSpPr>
          <p:spPr>
            <a:xfrm>
              <a:off x="5935416" y="1709380"/>
              <a:ext cx="0" cy="2264043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그림 36" descr="실내, 장치, 기기, 혼잡한이(가) 표시된 사진&#10;&#10;자동 생성된 설명">
              <a:extLst>
                <a:ext uri="{FF2B5EF4-FFF2-40B4-BE49-F238E27FC236}">
                  <a16:creationId xmlns:a16="http://schemas.microsoft.com/office/drawing/2014/main" id="{43D5217D-6DD8-4D5A-BBC2-E995D196D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17"/>
            <a:stretch/>
          </p:blipFill>
          <p:spPr>
            <a:xfrm>
              <a:off x="519665" y="1573470"/>
              <a:ext cx="8104670" cy="3751133"/>
            </a:xfrm>
            <a:prstGeom prst="rect">
              <a:avLst/>
            </a:prstGeom>
          </p:spPr>
        </p:pic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FD5286EF-74F2-461F-9D9A-EA4CAB10A259}"/>
                </a:ext>
              </a:extLst>
            </p:cNvPr>
            <p:cNvSpPr/>
            <p:nvPr/>
          </p:nvSpPr>
          <p:spPr>
            <a:xfrm rot="16200000">
              <a:off x="4004494" y="219378"/>
              <a:ext cx="1319044" cy="5994353"/>
            </a:xfrm>
            <a:prstGeom prst="triangle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  <a:alpha val="50000"/>
                  </a:schemeClr>
                </a:gs>
                <a:gs pos="74000">
                  <a:schemeClr val="accent4">
                    <a:lumMod val="45000"/>
                    <a:lumOff val="55000"/>
                    <a:alpha val="50000"/>
                  </a:schemeClr>
                </a:gs>
                <a:gs pos="83000">
                  <a:schemeClr val="accent4">
                    <a:lumMod val="45000"/>
                    <a:lumOff val="55000"/>
                    <a:alpha val="50000"/>
                  </a:schemeClr>
                </a:gs>
                <a:gs pos="100000">
                  <a:schemeClr val="accent4">
                    <a:lumMod val="30000"/>
                    <a:lumOff val="70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E8F631-F370-4C75-A7A1-234096338E93}"/>
                </a:ext>
              </a:extLst>
            </p:cNvPr>
            <p:cNvSpPr txBox="1"/>
            <p:nvPr/>
          </p:nvSpPr>
          <p:spPr>
            <a:xfrm>
              <a:off x="616863" y="2516477"/>
              <a:ext cx="1224644" cy="74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Calibri" panose="020F0502020204030204" pitchFamily="34" charset="0"/>
                </a:rPr>
                <a:t>X-ray tube</a:t>
              </a:r>
              <a:endParaRPr lang="ko-KR" altLang="en-US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B4F1C6-C572-4CDA-8F3A-505A8899619C}"/>
                </a:ext>
              </a:extLst>
            </p:cNvPr>
            <p:cNvSpPr txBox="1"/>
            <p:nvPr/>
          </p:nvSpPr>
          <p:spPr>
            <a:xfrm>
              <a:off x="5070947" y="2471377"/>
              <a:ext cx="990286" cy="42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cs typeface="Calibri" panose="020F0502020204030204" pitchFamily="34" charset="0"/>
                </a:rPr>
                <a:t>Object</a:t>
              </a:r>
              <a:endParaRPr lang="ko-KR" altLang="en-US" b="1" dirty="0"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1D8835-6634-41C5-B923-4C3DEBEB83EF}"/>
                </a:ext>
              </a:extLst>
            </p:cNvPr>
            <p:cNvSpPr txBox="1"/>
            <p:nvPr/>
          </p:nvSpPr>
          <p:spPr>
            <a:xfrm>
              <a:off x="4534473" y="4859639"/>
              <a:ext cx="1820071" cy="42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Calibri" panose="020F0502020204030204" pitchFamily="34" charset="0"/>
                </a:rPr>
                <a:t>Rotation stage</a:t>
              </a:r>
              <a:endParaRPr lang="ko-KR" altLang="en-US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67767C81-FC06-498D-9AD4-4A8AA26DAFEC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5444509" y="4356204"/>
              <a:ext cx="54249" cy="50343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EDF0D979-DE68-48DD-8013-CFDA3174818F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>
              <a:off x="7909892" y="2423631"/>
              <a:ext cx="249165" cy="2775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582446-B665-495F-83E0-48F5791D62E8}"/>
                </a:ext>
              </a:extLst>
            </p:cNvPr>
            <p:cNvSpPr txBox="1"/>
            <p:nvPr/>
          </p:nvSpPr>
          <p:spPr>
            <a:xfrm>
              <a:off x="7309818" y="1997182"/>
              <a:ext cx="1200147" cy="42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cs typeface="Calibri" panose="020F0502020204030204" pitchFamily="34" charset="0"/>
                </a:rPr>
                <a:t>Detector</a:t>
              </a:r>
              <a:endParaRPr lang="ko-KR" altLang="en-US" dirty="0">
                <a:cs typeface="Calibri" panose="020F0502020204030204" pitchFamily="34" charset="0"/>
              </a:endParaRPr>
            </a:p>
          </p:txBody>
        </p: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4121D510-4E14-4098-BE22-21D9D7B53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5" t="49167" r="24475" b="39973"/>
            <a:stretch/>
          </p:blipFill>
          <p:spPr>
            <a:xfrm rot="16200000">
              <a:off x="2631095" y="3860824"/>
              <a:ext cx="1679404" cy="1174100"/>
            </a:xfrm>
            <a:prstGeom prst="rect">
              <a:avLst/>
            </a:prstGeom>
          </p:spPr>
        </p:pic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F439F329-88B3-498C-9100-8341A622BF55}"/>
                </a:ext>
              </a:extLst>
            </p:cNvPr>
            <p:cNvSpPr/>
            <p:nvPr/>
          </p:nvSpPr>
          <p:spPr>
            <a:xfrm>
              <a:off x="909272" y="3608173"/>
              <a:ext cx="3156835" cy="16763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40929AA8-7C20-4F11-A0CA-6FF41C9EA94C}"/>
                </a:ext>
              </a:extLst>
            </p:cNvPr>
            <p:cNvSpPr/>
            <p:nvPr/>
          </p:nvSpPr>
          <p:spPr>
            <a:xfrm>
              <a:off x="5213282" y="2857884"/>
              <a:ext cx="705616" cy="7502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72DBE943-B39E-4FA6-A715-E5BE898CE123}"/>
                </a:ext>
              </a:extLst>
            </p:cNvPr>
            <p:cNvCxnSpPr/>
            <p:nvPr/>
          </p:nvCxnSpPr>
          <p:spPr>
            <a:xfrm flipH="1">
              <a:off x="4066107" y="2857884"/>
              <a:ext cx="1147175" cy="7502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44F8222B-BB55-4CC4-9112-D430470765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291" y="3608173"/>
              <a:ext cx="1162990" cy="16879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표 33">
            <a:extLst>
              <a:ext uri="{FF2B5EF4-FFF2-40B4-BE49-F238E27FC236}">
                <a16:creationId xmlns:a16="http://schemas.microsoft.com/office/drawing/2014/main" id="{E5C92006-F9A6-4CC5-8B27-D904D26F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31615"/>
              </p:ext>
            </p:extLst>
          </p:nvPr>
        </p:nvGraphicFramePr>
        <p:xfrm>
          <a:off x="5314779" y="4276832"/>
          <a:ext cx="3447050" cy="1816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3213086326"/>
                    </a:ext>
                  </a:extLst>
                </a:gridCol>
                <a:gridCol w="2098310">
                  <a:extLst>
                    <a:ext uri="{9D8B030D-6E8A-4147-A177-3AD203B41FA5}">
                      <a16:colId xmlns:a16="http://schemas.microsoft.com/office/drawing/2014/main" val="343305597"/>
                    </a:ext>
                  </a:extLst>
                </a:gridCol>
              </a:tblGrid>
              <a:tr h="3323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52702"/>
                  </a:ext>
                </a:extLst>
              </a:tr>
              <a:tr h="25404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Shad-o-Box 1548 HS /</a:t>
                      </a:r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93532"/>
                  </a:ext>
                </a:extLst>
              </a:tr>
              <a:tr h="224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Pixels: 1032 x 1548 (10.2 x 15.3 cm)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39430"/>
                  </a:ext>
                </a:extLst>
              </a:tr>
              <a:tr h="3323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SDD (mm)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665.86, Magnification (M) = 1.5</a:t>
                      </a:r>
                      <a:endParaRPr lang="ko-KR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24024"/>
                  </a:ext>
                </a:extLst>
              </a:tr>
              <a:tr h="3323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(</a:t>
                      </a:r>
                      <a:r>
                        <a:rPr lang="en-US" altLang="ko-K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kVp</a:t>
                      </a:r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18471"/>
                  </a:ext>
                </a:extLst>
              </a:tr>
              <a:tr h="3323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(mA)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032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E62601-DD26-41A0-A52F-A6E851854659}"/>
                  </a:ext>
                </a:extLst>
              </p:cNvPr>
              <p:cNvSpPr txBox="1"/>
              <p:nvPr/>
            </p:nvSpPr>
            <p:spPr>
              <a:xfrm>
                <a:off x="8066810" y="4611095"/>
                <a:ext cx="79528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=99</m:t>
                      </m:r>
                      <m:r>
                        <a:rPr lang="ko-KR" altLang="en-US" sz="1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altLang="ko-KR" sz="1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ko-KR" altLang="en-US" sz="1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3E62601-DD26-41A0-A52F-A6E851854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810" y="4611095"/>
                <a:ext cx="795281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F4C381C3-7F8A-4B0F-9EBB-711B335EC4DA}"/>
              </a:ext>
            </a:extLst>
          </p:cNvPr>
          <p:cNvSpPr txBox="1"/>
          <p:nvPr/>
        </p:nvSpPr>
        <p:spPr>
          <a:xfrm>
            <a:off x="2172525" y="4561872"/>
            <a:ext cx="108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PCB sample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DD0153E-9F31-4F69-ADAB-6FE05D9E1E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38477" r="30259" b="36225"/>
          <a:stretch/>
        </p:blipFill>
        <p:spPr>
          <a:xfrm>
            <a:off x="493955" y="3388612"/>
            <a:ext cx="1678569" cy="14276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D44C29-5D45-4E51-A141-15E06879C541}"/>
              </a:ext>
            </a:extLst>
          </p:cNvPr>
          <p:cNvSpPr txBox="1"/>
          <p:nvPr/>
        </p:nvSpPr>
        <p:spPr>
          <a:xfrm>
            <a:off x="456352" y="4545611"/>
            <a:ext cx="1168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Disc phantom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원통형 24">
            <a:extLst>
              <a:ext uri="{FF2B5EF4-FFF2-40B4-BE49-F238E27FC236}">
                <a16:creationId xmlns:a16="http://schemas.microsoft.com/office/drawing/2014/main" id="{C5D476F4-C441-967E-9F11-AC4D4D1B2954}"/>
              </a:ext>
            </a:extLst>
          </p:cNvPr>
          <p:cNvSpPr/>
          <p:nvPr/>
        </p:nvSpPr>
        <p:spPr>
          <a:xfrm>
            <a:off x="788898" y="5106150"/>
            <a:ext cx="1082040" cy="1104842"/>
          </a:xfrm>
          <a:prstGeom prst="ca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26" name="원통형 25">
            <a:extLst>
              <a:ext uri="{FF2B5EF4-FFF2-40B4-BE49-F238E27FC236}">
                <a16:creationId xmlns:a16="http://schemas.microsoft.com/office/drawing/2014/main" id="{C58E15F2-6363-9E8A-5884-FF4AD6766CD2}"/>
              </a:ext>
            </a:extLst>
          </p:cNvPr>
          <p:cNvSpPr/>
          <p:nvPr/>
        </p:nvSpPr>
        <p:spPr>
          <a:xfrm>
            <a:off x="1078896" y="5535460"/>
            <a:ext cx="502043" cy="24622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4A417683-239C-840C-493F-918C8A315473}"/>
              </a:ext>
            </a:extLst>
          </p:cNvPr>
          <p:cNvCxnSpPr/>
          <p:nvPr/>
        </p:nvCxnSpPr>
        <p:spPr>
          <a:xfrm>
            <a:off x="1974766" y="5169079"/>
            <a:ext cx="0" cy="9676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9A22D3-D6C3-D7C9-A5C7-E3CD4A824F46}"/>
                  </a:ext>
                </a:extLst>
              </p:cNvPr>
              <p:cNvSpPr txBox="1"/>
              <p:nvPr/>
            </p:nvSpPr>
            <p:spPr>
              <a:xfrm rot="5400000">
                <a:off x="1845351" y="5555109"/>
                <a:ext cx="4696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9A22D3-D6C3-D7C9-A5C7-E3CD4A824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845351" y="5555109"/>
                <a:ext cx="469680" cy="184666"/>
              </a:xfrm>
              <a:prstGeom prst="rect">
                <a:avLst/>
              </a:prstGeom>
              <a:blipFill>
                <a:blip r:embed="rId7"/>
                <a:stretch>
                  <a:fillRect l="-6667" t="-6494" b="-38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586B534-7E23-1285-760D-4C8F4A54205C}"/>
              </a:ext>
            </a:extLst>
          </p:cNvPr>
          <p:cNvCxnSpPr>
            <a:cxnSpLocks/>
          </p:cNvCxnSpPr>
          <p:nvPr/>
        </p:nvCxnSpPr>
        <p:spPr>
          <a:xfrm>
            <a:off x="998315" y="5541515"/>
            <a:ext cx="0" cy="246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82572F-CAF7-71CF-295A-BFB3784A06A3}"/>
                  </a:ext>
                </a:extLst>
              </p:cNvPr>
              <p:cNvSpPr txBox="1"/>
              <p:nvPr/>
            </p:nvSpPr>
            <p:spPr>
              <a:xfrm>
                <a:off x="773830" y="5353017"/>
                <a:ext cx="3847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82572F-CAF7-71CF-295A-BFB3784A0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30" y="5353017"/>
                <a:ext cx="384721" cy="184666"/>
              </a:xfrm>
              <a:prstGeom prst="rect">
                <a:avLst/>
              </a:prstGeom>
              <a:blipFill>
                <a:blip r:embed="rId8"/>
                <a:stretch>
                  <a:fillRect l="-7937" r="-4762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4D994FA-88A8-6419-6CCC-E9109D9649ED}"/>
              </a:ext>
            </a:extLst>
          </p:cNvPr>
          <p:cNvCxnSpPr>
            <a:cxnSpLocks/>
          </p:cNvCxnSpPr>
          <p:nvPr/>
        </p:nvCxnSpPr>
        <p:spPr>
          <a:xfrm>
            <a:off x="1078896" y="5850262"/>
            <a:ext cx="50204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9FFC11-231D-0E28-87A9-B66DA3100353}"/>
                  </a:ext>
                </a:extLst>
              </p:cNvPr>
              <p:cNvSpPr txBox="1"/>
              <p:nvPr/>
            </p:nvSpPr>
            <p:spPr>
              <a:xfrm>
                <a:off x="1118354" y="5849982"/>
                <a:ext cx="4696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9FFC11-231D-0E28-87A9-B66DA310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54" y="5849982"/>
                <a:ext cx="469680" cy="184666"/>
              </a:xfrm>
              <a:prstGeom prst="rect">
                <a:avLst/>
              </a:prstGeom>
              <a:blipFill>
                <a:blip r:embed="rId9"/>
                <a:stretch>
                  <a:fillRect l="-6410" r="-6410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73FA969-98C2-3C0E-2C3F-30C2BB13C313}"/>
              </a:ext>
            </a:extLst>
          </p:cNvPr>
          <p:cNvCxnSpPr>
            <a:cxnSpLocks/>
          </p:cNvCxnSpPr>
          <p:nvPr/>
        </p:nvCxnSpPr>
        <p:spPr>
          <a:xfrm>
            <a:off x="766038" y="5082334"/>
            <a:ext cx="113003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C0DBC0-7731-EB81-B1D8-905764AC8DFC}"/>
                  </a:ext>
                </a:extLst>
              </p:cNvPr>
              <p:cNvSpPr txBox="1"/>
              <p:nvPr/>
            </p:nvSpPr>
            <p:spPr>
              <a:xfrm>
                <a:off x="1118353" y="4897668"/>
                <a:ext cx="4696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ko-KR" altLang="en-US" sz="12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C0DBC0-7731-EB81-B1D8-905764AC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53" y="4897668"/>
                <a:ext cx="469680" cy="184666"/>
              </a:xfrm>
              <a:prstGeom prst="rect">
                <a:avLst/>
              </a:prstGeom>
              <a:blipFill>
                <a:blip r:embed="rId10"/>
                <a:stretch>
                  <a:fillRect l="-6410" r="-3846" b="-3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64438</TotalTime>
  <Words>2484</Words>
  <Application>Microsoft Office PowerPoint</Application>
  <PresentationFormat>화면 슬라이드 쇼(4:3)</PresentationFormat>
  <Paragraphs>513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Arial Unicode MS</vt:lpstr>
      <vt:lpstr>굴림</vt:lpstr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Effective slice thickness in limited-angle tomography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Thanks for your attention</vt:lpstr>
    </vt:vector>
  </TitlesOfParts>
  <Company>RIL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Jinwoo Kim</dc:creator>
  <cp:lastModifiedBy>meetingroom</cp:lastModifiedBy>
  <cp:revision>1333</cp:revision>
  <cp:lastPrinted>2019-04-15T12:03:13Z</cp:lastPrinted>
  <dcterms:created xsi:type="dcterms:W3CDTF">2017-04-11T06:55:53Z</dcterms:created>
  <dcterms:modified xsi:type="dcterms:W3CDTF">2022-05-17T18:55:15Z</dcterms:modified>
</cp:coreProperties>
</file>